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5" r:id="rId4"/>
    <p:sldId id="272" r:id="rId5"/>
    <p:sldId id="290" r:id="rId6"/>
    <p:sldId id="300" r:id="rId7"/>
    <p:sldId id="297" r:id="rId8"/>
    <p:sldId id="296" r:id="rId9"/>
    <p:sldId id="299" r:id="rId10"/>
    <p:sldId id="289" r:id="rId11"/>
    <p:sldId id="295" r:id="rId12"/>
    <p:sldId id="292" r:id="rId13"/>
    <p:sldId id="293" r:id="rId14"/>
    <p:sldId id="294" r:id="rId15"/>
    <p:sldId id="279" r:id="rId16"/>
    <p:sldId id="27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pr9" initials="c" lastIdx="1" clrIdx="0">
    <p:extLst>
      <p:ext uri="{19B8F6BF-5375-455C-9EA6-DF929625EA0E}">
        <p15:presenceInfo xmlns:p15="http://schemas.microsoft.com/office/powerpoint/2012/main" xmlns="" userId="cpr9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437C"/>
    <a:srgbClr val="0A2C52"/>
    <a:srgbClr val="89B1E2"/>
    <a:srgbClr val="E30B13"/>
    <a:srgbClr val="FFC625"/>
    <a:srgbClr val="D9ECFA"/>
    <a:srgbClr val="F19F27"/>
    <a:srgbClr val="FAB001"/>
    <a:srgbClr val="EDF6FD"/>
    <a:srgbClr val="EAF4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786" autoAdjust="0"/>
    <p:restoredTop sz="94660"/>
  </p:normalViewPr>
  <p:slideViewPr>
    <p:cSldViewPr snapToGrid="0">
      <p:cViewPr varScale="1">
        <p:scale>
          <a:sx n="92" d="100"/>
          <a:sy n="92" d="100"/>
        </p:scale>
        <p:origin x="-510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670B0E8-41B8-469B-9861-68AFA4F669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BC7921F-CA55-4505-924B-1BFECF4025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4A223440-0B94-4A4E-9161-F2E4B8C13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913B-7D17-4567-854E-B924FBEF1114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212361D-B22C-490D-AB4C-C974CD10C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4CCE6BF-D943-4767-B3FE-BCE569F00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EA6-C46C-4057-8618-E2FF2AD95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597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0B10167-B44F-4680-99A8-26E2F7D8D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36F2C95-B6A8-46A1-9930-9C4210A454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1589130-1B7E-4676-B918-CD21DFBA01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913B-7D17-4567-854E-B924FBEF1114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9093AF5C-6B2C-4A4F-9CC1-71DC6B055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FDF33E4C-1318-4C23-9269-EEB8162EA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EA6-C46C-4057-8618-E2FF2AD95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8938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ED9522D-AB1D-446E-8CD4-86700B03C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A6FB29D-C91E-4940-B4FD-6576F22040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9245B14-A89A-4623-AF3C-CCB5405A3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913B-7D17-4567-854E-B924FBEF1114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8F403327-4512-432D-B3FF-7EA80D187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F4630B8-BC4C-468C-8FFB-4E6F8D2B1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EA6-C46C-4057-8618-E2FF2AD95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6135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56D051-A98F-4EF7-8ACB-EC580359E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1695231-C1C9-4280-B2D8-95374BF0CC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053B6991-582A-487E-9271-110713EE36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BBBCFB5-594D-4FF4-B9B1-E4EC3F620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913B-7D17-4567-854E-B924FBEF1114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39355B5-79E1-499F-B698-D1129B45A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7878D89F-2AB2-4C63-91C1-86BDE8D3B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EA6-C46C-4057-8618-E2FF2AD95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833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D82478F-CF69-4CF3-AF8F-F75C2F694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9CDB749-3924-418F-88ED-86C6793C4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F966A1E-C20B-45FB-8AAE-1B0276D57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B9FA83F-DA9E-420D-ABE4-72517592CF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AB746A7B-82B6-4998-9663-F7F73AF534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8B086761-5599-4136-9D0B-EDAF43544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913B-7D17-4567-854E-B924FBEF1114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7CF03856-A770-44D1-BD3F-4A06CAC6E8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197D56F9-D361-486F-931A-1F836D535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EA6-C46C-4057-8618-E2FF2AD95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53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443932-2BFA-40DB-B905-474C812B9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A9C2C113-A97C-452E-9802-B5AE54CDFE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913B-7D17-4567-854E-B924FBEF1114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BC18DF7-83E1-4FD9-AB0E-8A87E8672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8FC1742-BC37-4E29-9C4B-4BFA549FE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EA6-C46C-4057-8618-E2FF2AD95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80667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F7B76E8-D31C-40B6-94E4-F3911EC47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913B-7D17-4567-854E-B924FBEF1114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99D30C30-2646-4165-9B04-B7DE69D98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7CB94C7E-B024-4062-AFF0-CD0981DF9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EA6-C46C-4057-8618-E2FF2AD95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698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FC0482-F711-4442-A006-667B540A45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55C8986-16F7-4C4B-BDE5-DD2DFA68B9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598F2FCC-B4A2-4EED-9E6B-FBDA6BF2C7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D07F8E5-B59C-43D2-AB1F-C084CE721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913B-7D17-4567-854E-B924FBEF1114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07C2D0B-BCFE-4FA6-943E-10DB360C6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D86A56D-C25C-4B55-8A54-E6428B337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EA6-C46C-4057-8618-E2FF2AD95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7717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53F02AA-A6E4-4004-BEF3-F01A11E51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F6C53E68-7D4C-47AF-9B78-226FBB6DD0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EB86A665-8C44-48A1-A86C-5F5F72B443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29D1F82-BCB1-4718-B9F4-DC6189005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913B-7D17-4567-854E-B924FBEF1114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F6DC2365-6AE1-4ACB-90F9-A2493CC2C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6601425-BC99-4184-8E8B-63A5D6DC6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EA6-C46C-4057-8618-E2FF2AD95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1873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BF07E49-7284-4011-92A0-D9F78DBC5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EC8A18B-16EA-4FBF-972C-3339C381C5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FC30E90-9898-4A16-904C-4CA0B683C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913B-7D17-4567-854E-B924FBEF1114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1DC5454-4BE8-4FC9-A99F-26EAD23F9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931E9B7-98E6-4E12-BA1E-8A3854B55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EA6-C46C-4057-8618-E2FF2AD95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372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59FA1AB-B5E2-44EA-A1C5-6BD066CD46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62D96BF-F100-4DE8-A612-3D81756F26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CC4AE1F-8C60-43CE-8185-807BFE9F6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6913B-7D17-4567-854E-B924FBEF1114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D317D11-AB96-4C64-A0C9-9BB77D924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F52C02-4557-44D6-86C4-1288D1935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E0EA6-C46C-4057-8618-E2FF2AD95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374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B9E70A2-F0AC-49B8-9DEB-727931207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49E6BCF-6AB9-4B82-8FCA-C21DA53E0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E54764C-427A-4E0C-9244-D33A1F24D7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86913B-7D17-4567-854E-B924FBEF1114}" type="datetimeFigureOut">
              <a:rPr lang="ru-RU" smtClean="0"/>
              <a:t>01.03.2023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84305D8-F6F8-46A0-AF8D-EC027598C6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C4DCA34-6A89-4773-BFBD-A618619F20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E0EA6-C46C-4057-8618-E2FF2AD95BA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7276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info@rus63.com" TargetMode="External"/><Relationship Id="rId5" Type="http://schemas.openxmlformats.org/officeDocument/2006/relationships/image" Target="../media/image16.jpeg"/><Relationship Id="rId4" Type="http://schemas.openxmlformats.org/officeDocument/2006/relationships/image" Target="../media/image7.png"/><Relationship Id="rId9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A88DB43-57CE-41EA-8E56-34CAA1E711C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44"/>
          <a:stretch/>
        </p:blipFill>
        <p:spPr>
          <a:xfrm>
            <a:off x="9105425" y="126482"/>
            <a:ext cx="1108359" cy="61405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860F572-4F41-4BCC-B2BF-D812DE731C9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76" r="68551"/>
          <a:stretch/>
        </p:blipFill>
        <p:spPr>
          <a:xfrm>
            <a:off x="355063" y="143898"/>
            <a:ext cx="1374010" cy="6140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888F7BEC-BE0D-430B-9A32-7F3D7527C0D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42" r="31333"/>
          <a:stretch/>
        </p:blipFill>
        <p:spPr>
          <a:xfrm>
            <a:off x="10390298" y="117773"/>
            <a:ext cx="1374010" cy="61405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3614E5B4-9690-4CA4-9CBC-64C70DA2D9E6}"/>
              </a:ext>
            </a:extLst>
          </p:cNvPr>
          <p:cNvSpPr txBox="1"/>
          <p:nvPr/>
        </p:nvSpPr>
        <p:spPr>
          <a:xfrm>
            <a:off x="1303132" y="731829"/>
            <a:ext cx="8998909" cy="1284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Актуальные меры государственной поддержки экспортеров - </a:t>
            </a:r>
            <a:r>
              <a:rPr lang="ru-RU" sz="2800" b="1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2023</a:t>
            </a:r>
            <a:r>
              <a:rPr lang="ru-RU" sz="3200" b="1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3387CA4-4591-44C2-A68D-1BDFA74E2FA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715" b="19665"/>
          <a:stretch/>
        </p:blipFill>
        <p:spPr>
          <a:xfrm>
            <a:off x="0" y="2486825"/>
            <a:ext cx="12203114" cy="437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0722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86992" y="1053826"/>
            <a:ext cx="10515600" cy="791564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10437C"/>
                </a:solidFill>
              </a:rPr>
              <a:t>Центр поддержки экспорта создан </a:t>
            </a:r>
            <a:br>
              <a:rPr lang="ru-RU" sz="2800" b="1" dirty="0">
                <a:solidFill>
                  <a:srgbClr val="10437C"/>
                </a:solidFill>
              </a:rPr>
            </a:br>
            <a:r>
              <a:rPr lang="ru-RU" sz="2800" b="1" dirty="0">
                <a:solidFill>
                  <a:srgbClr val="10437C"/>
                </a:solidFill>
              </a:rPr>
              <a:t>Правительством Самарской области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89407" y="2043205"/>
            <a:ext cx="10413185" cy="322306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sz="2000" dirty="0">
              <a:latin typeface="Bebas Neue Bold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10437C"/>
                </a:solidFill>
              </a:rPr>
              <a:t>Реализация региональных составляющих национальных проектов «Малое и среднее предпринимательство» и «Международная кооперация и экспорт».</a:t>
            </a:r>
          </a:p>
          <a:p>
            <a:pPr marL="0" indent="0">
              <a:buNone/>
            </a:pPr>
            <a:endParaRPr lang="ru-RU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10437C"/>
                </a:solidFill>
              </a:rPr>
              <a:t>Содействие выходу малых и средних предпринимателей на внешний рынок.</a:t>
            </a:r>
          </a:p>
          <a:p>
            <a:pPr marL="0" indent="0">
              <a:buNone/>
            </a:pPr>
            <a:endParaRPr lang="ru-RU" sz="2000" dirty="0"/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10437C"/>
                </a:solidFill>
              </a:rPr>
              <a:t>Увеличение объема несырьевого  неэнергетического экспорта Самарской области в сегменте малого и среднего предпринимательства.</a:t>
            </a:r>
          </a:p>
          <a:p>
            <a:pPr marL="0" indent="0">
              <a:buNone/>
            </a:pPr>
            <a:endParaRPr lang="ru-RU" sz="2000" dirty="0">
              <a:solidFill>
                <a:srgbClr val="10437C"/>
              </a:solidFill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000" dirty="0">
                <a:solidFill>
                  <a:srgbClr val="10437C"/>
                </a:solidFill>
              </a:rPr>
              <a:t>Расширение географии поставок субъектов малого и среднего предпринимательства, осуществляющих деятельность на территории субъекта Российской Федерации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5900567" y="5378731"/>
            <a:ext cx="304826" cy="170703"/>
          </a:xfrm>
          <a:prstGeom prst="rect">
            <a:avLst/>
          </a:prstGeom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838199" y="5541442"/>
            <a:ext cx="10515600" cy="7060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Заключение экспортного контракта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23BA500-FE82-4AA8-A743-BB1E16C70D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8ED768B-8507-45A2-B469-BF351EF704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A8AFBEC-90C2-4AA5-BE69-D986868F9C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345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44DE38E-D6BA-4E0C-B83E-0CD09C212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D0FCEBF-91DE-460A-8D69-973838DA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2EEA779-633F-4F19-87C2-41BD66E87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7B8A807-D37A-4EE8-8A28-34E1F5E54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2357" y="1396065"/>
            <a:ext cx="8169348" cy="12193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75024129-C4C0-410A-8146-C2A10DBF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591598"/>
            <a:ext cx="10515600" cy="65690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Экспорт в условиях санкций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xmlns="" id="{E5DA720D-66BC-0163-7467-43FF20FE9E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1768694" y="1581774"/>
            <a:ext cx="8780773" cy="4906300"/>
          </a:xfrm>
        </p:spPr>
      </p:pic>
    </p:spTree>
    <p:extLst>
      <p:ext uri="{BB962C8B-B14F-4D97-AF65-F5344CB8AC3E}">
        <p14:creationId xmlns:p14="http://schemas.microsoft.com/office/powerpoint/2010/main" val="3118299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4326" y="1201783"/>
            <a:ext cx="10515600" cy="431573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solidFill>
                  <a:srgbClr val="10437C"/>
                </a:solidFill>
              </a:rPr>
              <a:t>Инструменты поддержки предпринимателей в 2023 г</a:t>
            </a:r>
            <a:r>
              <a:rPr lang="ru-RU" sz="3200" b="1" dirty="0">
                <a:solidFill>
                  <a:srgbClr val="10437C"/>
                </a:solidFill>
              </a:rPr>
              <a:t>.</a:t>
            </a:r>
            <a:endParaRPr lang="ru-RU" sz="2800" b="1" dirty="0">
              <a:solidFill>
                <a:srgbClr val="10437C"/>
              </a:solidFill>
            </a:endParaRPr>
          </a:p>
        </p:txBody>
      </p:sp>
      <p:sp>
        <p:nvSpPr>
          <p:cNvPr id="203" name="Прямоугольник 202"/>
          <p:cNvSpPr/>
          <p:nvPr/>
        </p:nvSpPr>
        <p:spPr>
          <a:xfrm>
            <a:off x="2574671" y="1663753"/>
            <a:ext cx="21992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Calibri" panose="020F0502020204030204"/>
                <a:ea typeface="Calibri" panose="020F0502020204030204" pitchFamily="34" charset="0"/>
                <a:cs typeface="+mn-cs"/>
              </a:rPr>
              <a:t>Комплексные услуги</a:t>
            </a:r>
            <a:endParaRPr kumimoji="0" lang="ru-RU" sz="1800" b="0" i="1" u="none" strike="noStrike" kern="1200" cap="none" spc="0" normalizeH="0" baseline="0" noProof="0" dirty="0">
              <a:ln>
                <a:noFill/>
              </a:ln>
              <a:solidFill>
                <a:srgbClr val="1043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5" name="Прямоугольник 204"/>
          <p:cNvSpPr/>
          <p:nvPr/>
        </p:nvSpPr>
        <p:spPr>
          <a:xfrm>
            <a:off x="7520275" y="1707780"/>
            <a:ext cx="3609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1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Самостоятельные услуги</a:t>
            </a:r>
          </a:p>
        </p:txBody>
      </p:sp>
      <p:sp>
        <p:nvSpPr>
          <p:cNvPr id="206" name="Прямоугольник 205"/>
          <p:cNvSpPr/>
          <p:nvPr/>
        </p:nvSpPr>
        <p:spPr>
          <a:xfrm>
            <a:off x="7780601" y="2232556"/>
            <a:ext cx="34268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Bebas Neue Bold" panose="020B0606020202050201"/>
                <a:ea typeface="Calibri" panose="020F0502020204030204" pitchFamily="34" charset="0"/>
                <a:cs typeface="Arial"/>
              </a:rPr>
              <a:t>Образовательные программы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10437C"/>
              </a:solidFill>
              <a:effectLst/>
              <a:uLnTx/>
              <a:uFillTx/>
              <a:latin typeface="Bebas Neue Bold" panose="020B0606020202050201"/>
              <a:ea typeface="+mn-ea"/>
              <a:cs typeface="Arial"/>
            </a:endParaRPr>
          </a:p>
        </p:txBody>
      </p:sp>
      <p:sp>
        <p:nvSpPr>
          <p:cNvPr id="207" name="Прямоугольник 206"/>
          <p:cNvSpPr/>
          <p:nvPr/>
        </p:nvSpPr>
        <p:spPr>
          <a:xfrm>
            <a:off x="8205664" y="2821647"/>
            <a:ext cx="25497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Bebas Neue Bold" panose="020B0606020202050201"/>
                <a:ea typeface="Calibri" panose="020F0502020204030204" pitchFamily="34" charset="0"/>
                <a:cs typeface="Arial"/>
              </a:rPr>
              <a:t>Сертификация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10437C"/>
              </a:solidFill>
              <a:effectLst/>
              <a:uLnTx/>
              <a:uFillTx/>
              <a:latin typeface="Bebas Neue Bold" panose="020B0606020202050201"/>
              <a:ea typeface="+mn-ea"/>
              <a:cs typeface="Arial"/>
            </a:endParaRPr>
          </a:p>
        </p:txBody>
      </p:sp>
      <p:sp>
        <p:nvSpPr>
          <p:cNvPr id="40" name="Прямоугольник 39"/>
          <p:cNvSpPr/>
          <p:nvPr/>
        </p:nvSpPr>
        <p:spPr>
          <a:xfrm flipV="1">
            <a:off x="432847" y="2174724"/>
            <a:ext cx="1984645" cy="117038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542196" y="2409175"/>
            <a:ext cx="18184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Bebas Neue Bold" panose="020B0606020202050201" pitchFamily="34" charset="-52"/>
                <a:ea typeface="Calibri" panose="020F0502020204030204" pitchFamily="34" charset="0"/>
                <a:cs typeface="Arial"/>
              </a:rPr>
              <a:t>Сопровождение экспортного контракта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10437C"/>
              </a:solidFill>
              <a:effectLst/>
              <a:uLnTx/>
              <a:uFillTx/>
              <a:latin typeface="Bebas Neue Bold" panose="020B0606020202050201" pitchFamily="34" charset="-52"/>
              <a:ea typeface="+mn-ea"/>
              <a:cs typeface="Arial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603991" y="1956304"/>
            <a:ext cx="36254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/>
              </a:rPr>
              <a:t>1</a:t>
            </a:r>
          </a:p>
        </p:txBody>
      </p:sp>
      <p:sp>
        <p:nvSpPr>
          <p:cNvPr id="44" name="Прямоугольник 43"/>
          <p:cNvSpPr/>
          <p:nvPr/>
        </p:nvSpPr>
        <p:spPr>
          <a:xfrm flipV="1">
            <a:off x="2588636" y="2174724"/>
            <a:ext cx="1984645" cy="117038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2697985" y="2409175"/>
            <a:ext cx="18184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Bebas Neue Bold" panose="020B0606020202050201" pitchFamily="34" charset="-52"/>
                <a:ea typeface="+mn-ea"/>
                <a:cs typeface="Arial"/>
              </a:rPr>
              <a:t>Поиск и подбор иностранного покупателя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2759780" y="1956304"/>
            <a:ext cx="36254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/>
              </a:rPr>
              <a:t>2</a:t>
            </a:r>
          </a:p>
        </p:txBody>
      </p:sp>
      <p:sp>
        <p:nvSpPr>
          <p:cNvPr id="47" name="Прямоугольник 46"/>
          <p:cNvSpPr/>
          <p:nvPr/>
        </p:nvSpPr>
        <p:spPr>
          <a:xfrm flipV="1">
            <a:off x="4773927" y="2193032"/>
            <a:ext cx="1984645" cy="117038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4744425" y="2197539"/>
            <a:ext cx="1943133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Bebas Neue Bold" panose="020B0606020202050201" pitchFamily="34" charset="-52"/>
              <a:ea typeface="Calibri" panose="020F0502020204030204" pitchFamily="34" charset="0"/>
              <a:cs typeface="Arial"/>
            </a:endParaRPr>
          </a:p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Bebas Neue Bold" panose="020B0606020202050201" pitchFamily="34" charset="-52"/>
                <a:ea typeface="Calibri" panose="020F0502020204030204" pitchFamily="34" charset="0"/>
                <a:cs typeface="Arial"/>
              </a:rPr>
              <a:t>Поиск российского поставщика по запросу импортера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10437C"/>
              </a:solidFill>
              <a:effectLst/>
              <a:uLnTx/>
              <a:uFillTx/>
              <a:latin typeface="Bebas Neue Bold" panose="020B0606020202050201" pitchFamily="34" charset="-52"/>
              <a:ea typeface="+mn-ea"/>
              <a:cs typeface="Arial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915569" y="1956304"/>
            <a:ext cx="36254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/>
              </a:rPr>
              <a:t>3</a:t>
            </a:r>
          </a:p>
        </p:txBody>
      </p:sp>
      <p:sp>
        <p:nvSpPr>
          <p:cNvPr id="50" name="Прямоугольник 49"/>
          <p:cNvSpPr/>
          <p:nvPr/>
        </p:nvSpPr>
        <p:spPr>
          <a:xfrm flipV="1">
            <a:off x="432847" y="3616288"/>
            <a:ext cx="1984645" cy="117038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432847" y="3850739"/>
            <a:ext cx="19277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Bebas Neue Bold" panose="020B0606020202050201" pitchFamily="34" charset="-52"/>
                <a:ea typeface="Calibri" panose="020F0502020204030204" pitchFamily="34" charset="0"/>
                <a:cs typeface="Arial"/>
              </a:rPr>
              <a:t>Проведение международных бизнес-миссий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603991" y="3397868"/>
            <a:ext cx="36254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/>
              </a:rPr>
              <a:t>4</a:t>
            </a:r>
          </a:p>
        </p:txBody>
      </p:sp>
      <p:sp>
        <p:nvSpPr>
          <p:cNvPr id="53" name="Прямоугольник 52"/>
          <p:cNvSpPr/>
          <p:nvPr/>
        </p:nvSpPr>
        <p:spPr>
          <a:xfrm flipV="1">
            <a:off x="2588636" y="3616288"/>
            <a:ext cx="1984645" cy="117038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54" name="Прямоугольник 53"/>
          <p:cNvSpPr/>
          <p:nvPr/>
        </p:nvSpPr>
        <p:spPr>
          <a:xfrm>
            <a:off x="2697985" y="3777640"/>
            <a:ext cx="18184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Bebas Neue Bold" panose="020B0606020202050201" pitchFamily="34" charset="-52"/>
                <a:ea typeface="+mn-ea"/>
                <a:cs typeface="Arial"/>
              </a:rPr>
              <a:t>Проведение реверсных бизнес-миссий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2759780" y="3397868"/>
            <a:ext cx="36254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/>
              </a:rPr>
              <a:t>5</a:t>
            </a:r>
          </a:p>
        </p:txBody>
      </p:sp>
      <p:sp>
        <p:nvSpPr>
          <p:cNvPr id="56" name="Прямоугольник 55"/>
          <p:cNvSpPr/>
          <p:nvPr/>
        </p:nvSpPr>
        <p:spPr>
          <a:xfrm flipV="1">
            <a:off x="4744425" y="3616288"/>
            <a:ext cx="1984645" cy="117038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744425" y="3766917"/>
            <a:ext cx="19277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Bebas Neue Bold" panose="020B0606020202050201" pitchFamily="34" charset="-52"/>
                <a:ea typeface="Calibri" panose="020F0502020204030204" pitchFamily="34" charset="0"/>
                <a:cs typeface="Arial"/>
              </a:rPr>
              <a:t>Проведение межрегиональных бизнес-миссий</a:t>
            </a:r>
          </a:p>
        </p:txBody>
      </p:sp>
      <p:sp>
        <p:nvSpPr>
          <p:cNvPr id="58" name="Прямоугольник 57"/>
          <p:cNvSpPr/>
          <p:nvPr/>
        </p:nvSpPr>
        <p:spPr>
          <a:xfrm>
            <a:off x="4915569" y="3397868"/>
            <a:ext cx="36254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/>
              </a:rPr>
              <a:t>6</a:t>
            </a:r>
          </a:p>
        </p:txBody>
      </p:sp>
      <p:sp>
        <p:nvSpPr>
          <p:cNvPr id="59" name="Прямоугольник 58"/>
          <p:cNvSpPr/>
          <p:nvPr/>
        </p:nvSpPr>
        <p:spPr>
          <a:xfrm flipV="1">
            <a:off x="432847" y="5057852"/>
            <a:ext cx="1984645" cy="117038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76266" y="5162985"/>
            <a:ext cx="181842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Bebas Neue Bold" panose="020B0606020202050201" pitchFamily="34" charset="-52"/>
                <a:ea typeface="Calibri" panose="020F0502020204030204" pitchFamily="34" charset="0"/>
                <a:cs typeface="Arial"/>
              </a:rPr>
              <a:t>Участие в международных выставках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603991" y="4839432"/>
            <a:ext cx="36254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/>
              </a:rPr>
              <a:t>7</a:t>
            </a:r>
          </a:p>
        </p:txBody>
      </p:sp>
      <p:sp>
        <p:nvSpPr>
          <p:cNvPr id="62" name="Прямоугольник 61"/>
          <p:cNvSpPr/>
          <p:nvPr/>
        </p:nvSpPr>
        <p:spPr>
          <a:xfrm flipV="1">
            <a:off x="2588636" y="5057852"/>
            <a:ext cx="1984645" cy="117038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2649840" y="5309132"/>
            <a:ext cx="1818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Bebas Neue Bold" panose="020B0606020202050201" pitchFamily="34" charset="-52"/>
                <a:ea typeface="+mn-ea"/>
                <a:cs typeface="Arial"/>
              </a:rPr>
              <a:t>E-Commerce</a:t>
            </a:r>
          </a:p>
        </p:txBody>
      </p:sp>
      <p:sp>
        <p:nvSpPr>
          <p:cNvPr id="64" name="Прямоугольник 63"/>
          <p:cNvSpPr/>
          <p:nvPr/>
        </p:nvSpPr>
        <p:spPr>
          <a:xfrm>
            <a:off x="2759780" y="4839432"/>
            <a:ext cx="36254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/>
              </a:rPr>
              <a:t>8</a:t>
            </a:r>
          </a:p>
        </p:txBody>
      </p:sp>
      <p:sp>
        <p:nvSpPr>
          <p:cNvPr id="65" name="Прямоугольник 64"/>
          <p:cNvSpPr/>
          <p:nvPr/>
        </p:nvSpPr>
        <p:spPr>
          <a:xfrm flipV="1">
            <a:off x="4744425" y="5057852"/>
            <a:ext cx="1984645" cy="1170383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4744425" y="5219913"/>
            <a:ext cx="19431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Bebas Neue Bold" panose="020B0606020202050201" pitchFamily="34" charset="-52"/>
                <a:ea typeface="Calibri" panose="020F0502020204030204" pitchFamily="34" charset="0"/>
                <a:cs typeface="Arial"/>
              </a:rPr>
              <a:t>Комплексные программы по развитию экспорта</a:t>
            </a:r>
          </a:p>
        </p:txBody>
      </p:sp>
      <p:sp>
        <p:nvSpPr>
          <p:cNvPr id="67" name="Прямоугольник 66"/>
          <p:cNvSpPr/>
          <p:nvPr/>
        </p:nvSpPr>
        <p:spPr>
          <a:xfrm>
            <a:off x="4915569" y="4839432"/>
            <a:ext cx="362541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l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 Narrow" panose="020B0606020202030204" pitchFamily="34" charset="0"/>
                <a:ea typeface="+mn-ea"/>
                <a:cs typeface="Arial"/>
              </a:rPr>
              <a:t>9</a:t>
            </a:r>
          </a:p>
        </p:txBody>
      </p:sp>
      <p:sp>
        <p:nvSpPr>
          <p:cNvPr id="38" name="Прямоугольник 37"/>
          <p:cNvSpPr/>
          <p:nvPr/>
        </p:nvSpPr>
        <p:spPr>
          <a:xfrm flipV="1">
            <a:off x="7373040" y="2173547"/>
            <a:ext cx="4214964" cy="471405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39" name="Прямоугольник 38"/>
          <p:cNvSpPr/>
          <p:nvPr/>
        </p:nvSpPr>
        <p:spPr>
          <a:xfrm flipV="1">
            <a:off x="7373043" y="2759915"/>
            <a:ext cx="4214963" cy="492797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C6DA5D64-5340-4B6D-B574-B1892E3FA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41" name="Рисунок 40">
            <a:extLst>
              <a:ext uri="{FF2B5EF4-FFF2-40B4-BE49-F238E27FC236}">
                <a16:creationId xmlns:a16="http://schemas.microsoft.com/office/drawing/2014/main" xmlns="" id="{0418402F-DC5C-4AE8-8CB1-2CBA7386F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68" name="Рисунок 67">
            <a:extLst>
              <a:ext uri="{FF2B5EF4-FFF2-40B4-BE49-F238E27FC236}">
                <a16:creationId xmlns:a16="http://schemas.microsoft.com/office/drawing/2014/main" xmlns="" id="{6149F8A6-E44E-4488-875B-CC0F7725C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xmlns="" id="{4C695E12-6C5D-43A8-B121-AF861F4F73BB}"/>
              </a:ext>
            </a:extLst>
          </p:cNvPr>
          <p:cNvSpPr/>
          <p:nvPr/>
        </p:nvSpPr>
        <p:spPr>
          <a:xfrm flipV="1">
            <a:off x="7373042" y="3375070"/>
            <a:ext cx="4214963" cy="448811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70" name="Прямоугольник 69">
            <a:extLst>
              <a:ext uri="{FF2B5EF4-FFF2-40B4-BE49-F238E27FC236}">
                <a16:creationId xmlns:a16="http://schemas.microsoft.com/office/drawing/2014/main" xmlns="" id="{848E7F86-7CAF-487E-BE5E-756412794CBC}"/>
              </a:ext>
            </a:extLst>
          </p:cNvPr>
          <p:cNvSpPr/>
          <p:nvPr/>
        </p:nvSpPr>
        <p:spPr>
          <a:xfrm>
            <a:off x="8253359" y="3445394"/>
            <a:ext cx="25497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Bebas Neue Bold" panose="020B0606020202050201"/>
                <a:ea typeface="+mn-ea"/>
                <a:cs typeface="Arial"/>
              </a:rPr>
              <a:t>Консультации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10437C"/>
              </a:solidFill>
              <a:effectLst/>
              <a:uLnTx/>
              <a:uFillTx/>
              <a:latin typeface="Bebas Neue Bold" panose="020B0606020202050201"/>
              <a:ea typeface="+mn-ea"/>
              <a:cs typeface="Arial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xmlns="" id="{A94D2457-7F36-4CE9-AD21-5DA79E18D2DB}"/>
              </a:ext>
            </a:extLst>
          </p:cNvPr>
          <p:cNvSpPr/>
          <p:nvPr/>
        </p:nvSpPr>
        <p:spPr>
          <a:xfrm flipV="1">
            <a:off x="7366794" y="3912106"/>
            <a:ext cx="4214963" cy="708261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37BDA9EF-61C8-4AA7-BBE4-54E0B0C1E512}"/>
              </a:ext>
            </a:extLst>
          </p:cNvPr>
          <p:cNvSpPr txBox="1"/>
          <p:nvPr/>
        </p:nvSpPr>
        <p:spPr>
          <a:xfrm>
            <a:off x="7473399" y="3999146"/>
            <a:ext cx="421496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Содействие в организации и осуществлении транспортировки продукции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10437C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xmlns="" id="{4DC532C9-8A8A-458F-8A91-C141934353D6}"/>
              </a:ext>
            </a:extLst>
          </p:cNvPr>
          <p:cNvSpPr/>
          <p:nvPr/>
        </p:nvSpPr>
        <p:spPr>
          <a:xfrm flipV="1">
            <a:off x="7386529" y="4716802"/>
            <a:ext cx="4214964" cy="674586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xmlns="" id="{CD9960D9-AD9D-4990-882E-FD1C33734F53}"/>
              </a:ext>
            </a:extLst>
          </p:cNvPr>
          <p:cNvSpPr/>
          <p:nvPr/>
        </p:nvSpPr>
        <p:spPr>
          <a:xfrm>
            <a:off x="7832980" y="4789492"/>
            <a:ext cx="34268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Bebas Neue Bold" panose="020B0606020202050201"/>
                <a:ea typeface="+mn-ea"/>
                <a:cs typeface="Arial"/>
              </a:rPr>
              <a:t>Маркетинговые или патентные исследования</a:t>
            </a:r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xmlns="" id="{AEBBB318-8D3E-42ED-BFFF-C4B9CC35D066}"/>
              </a:ext>
            </a:extLst>
          </p:cNvPr>
          <p:cNvSpPr/>
          <p:nvPr/>
        </p:nvSpPr>
        <p:spPr>
          <a:xfrm>
            <a:off x="7832980" y="5531462"/>
            <a:ext cx="34268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112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Bebas Neue Bold" panose="020B0606020202050201"/>
                <a:ea typeface="+mn-ea"/>
                <a:cs typeface="Arial"/>
              </a:rPr>
              <a:t>Защита интеллектуальной собственности</a:t>
            </a:r>
          </a:p>
        </p:txBody>
      </p:sp>
      <p:sp>
        <p:nvSpPr>
          <p:cNvPr id="77" name="Прямоугольник 76">
            <a:extLst>
              <a:ext uri="{FF2B5EF4-FFF2-40B4-BE49-F238E27FC236}">
                <a16:creationId xmlns:a16="http://schemas.microsoft.com/office/drawing/2014/main" xmlns="" id="{FDB57252-342B-49FE-AA98-13822BB3D002}"/>
              </a:ext>
            </a:extLst>
          </p:cNvPr>
          <p:cNvSpPr/>
          <p:nvPr/>
        </p:nvSpPr>
        <p:spPr>
          <a:xfrm flipV="1">
            <a:off x="7366794" y="5487822"/>
            <a:ext cx="4214964" cy="740412"/>
          </a:xfrm>
          <a:prstGeom prst="rect">
            <a:avLst/>
          </a:prstGeom>
          <a:noFill/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338219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44DE38E-D6BA-4E0C-B83E-0CD09C212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D0FCEBF-91DE-460A-8D69-973838DA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2EEA779-633F-4F19-87C2-41BD66E87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7B8A807-D37A-4EE8-8A28-34E1F5E54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0429" y="1424493"/>
            <a:ext cx="8169348" cy="12193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75024129-C4C0-410A-8146-C2A10DBF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589" y="774768"/>
            <a:ext cx="10515600" cy="8281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Софинансирование транспортных расходов (ЦПЭ)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680D63C1-E99C-B4D5-4F7B-2AFB28E161E3}"/>
              </a:ext>
            </a:extLst>
          </p:cNvPr>
          <p:cNvSpPr/>
          <p:nvPr/>
        </p:nvSpPr>
        <p:spPr>
          <a:xfrm>
            <a:off x="1172633" y="1602952"/>
            <a:ext cx="9846733" cy="25992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составе услуги: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Организация и осуществление транспортировки продукции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Погрузочно-разгрузочные работы, перегрузка товара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Сортировка, консолидация, разукрупнение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Маркировка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Паллетирование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Переупаковка</a:t>
            </a:r>
          </a:p>
          <a:p>
            <a:endParaRPr lang="ru-RU" dirty="0">
              <a:solidFill>
                <a:srgbClr val="0A2C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 ВАЖНО! </a:t>
            </a:r>
            <a:r>
              <a:rPr lang="ru-RU" dirty="0" err="1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Софинансируются</a:t>
            </a: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услуги перевозчиков (не самовывоз).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C3484A3D-52F5-BA76-9D05-FC288D3FCD24}"/>
              </a:ext>
            </a:extLst>
          </p:cNvPr>
          <p:cNvSpPr/>
          <p:nvPr/>
        </p:nvSpPr>
        <p:spPr>
          <a:xfrm>
            <a:off x="1297496" y="4620707"/>
            <a:ext cx="9091104" cy="1625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 err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Софинансируются</a:t>
            </a:r>
            <a:r>
              <a:rPr lang="ru-RU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до 80% расходов </a:t>
            </a:r>
          </a:p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российской части пути.</a:t>
            </a:r>
          </a:p>
        </p:txBody>
      </p:sp>
    </p:spTree>
    <p:extLst>
      <p:ext uri="{BB962C8B-B14F-4D97-AF65-F5344CB8AC3E}">
        <p14:creationId xmlns:p14="http://schemas.microsoft.com/office/powerpoint/2010/main" val="2644330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7454BF2-7CCB-259A-0398-C9D2ADDC6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32" y="848008"/>
            <a:ext cx="8263467" cy="530755"/>
          </a:xfrm>
        </p:spPr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План международных деловых мероприятий  на 2023 год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23BA500-FE82-4AA8-A743-BB1E16C70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8ED768B-8507-45A2-B469-BF351EF70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A8AFBEC-90C2-4AA5-BE69-D986868F9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xmlns="" id="{445235AD-B788-1054-FFF0-FF12FBB2F9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979726"/>
              </p:ext>
            </p:extLst>
          </p:nvPr>
        </p:nvGraphicFramePr>
        <p:xfrm>
          <a:off x="1168400" y="1720068"/>
          <a:ext cx="9956800" cy="419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1273">
                  <a:extLst>
                    <a:ext uri="{9D8B030D-6E8A-4147-A177-3AD203B41FA5}">
                      <a16:colId xmlns:a16="http://schemas.microsoft.com/office/drawing/2014/main" xmlns="" val="3880356220"/>
                    </a:ext>
                  </a:extLst>
                </a:gridCol>
                <a:gridCol w="2368127">
                  <a:extLst>
                    <a:ext uri="{9D8B030D-6E8A-4147-A177-3AD203B41FA5}">
                      <a16:colId xmlns:a16="http://schemas.microsoft.com/office/drawing/2014/main" xmlns="" val="3411727707"/>
                    </a:ext>
                  </a:extLst>
                </a:gridCol>
                <a:gridCol w="5514742">
                  <a:extLst>
                    <a:ext uri="{9D8B030D-6E8A-4147-A177-3AD203B41FA5}">
                      <a16:colId xmlns:a16="http://schemas.microsoft.com/office/drawing/2014/main" xmlns="" val="3686217899"/>
                    </a:ext>
                  </a:extLst>
                </a:gridCol>
                <a:gridCol w="1622658">
                  <a:extLst>
                    <a:ext uri="{9D8B030D-6E8A-4147-A177-3AD203B41FA5}">
                      <a16:colId xmlns:a16="http://schemas.microsoft.com/office/drawing/2014/main" xmlns="" val="1784828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14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Направление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Сопутствующие события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1856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 Узбекистан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ИННОПРОМ. Центральная Азия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 кв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39455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Киргизская Республика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Российско-Киргизская межрегиональная конференция 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2-3 кв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38930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Исламская Республика Иран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IRAN Agrofood 2023/</a:t>
                      </a:r>
                    </a:p>
                    <a:p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EXPO-RUSSIA IRAN 2023</a:t>
                      </a:r>
                      <a:endParaRPr lang="ru-RU" sz="1400" b="0" dirty="0">
                        <a:solidFill>
                          <a:srgbClr val="10437C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Июнь</a:t>
                      </a:r>
                      <a:endParaRPr lang="en-US" sz="1400" b="0" dirty="0">
                        <a:solidFill>
                          <a:srgbClr val="10437C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Октябрь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82264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 Индия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 err="1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Architect&amp;Interior</a:t>
                      </a:r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Expo Chennai 2023</a:t>
                      </a:r>
                      <a:endParaRPr lang="ru-RU" sz="1400" b="0" dirty="0">
                        <a:solidFill>
                          <a:srgbClr val="10437C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Июнь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7244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ОАЭ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Agra Middle East 2023</a:t>
                      </a:r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</a:p>
                    <a:p>
                      <a:r>
                        <a:rPr lang="en-US" sz="1400" b="0" dirty="0" err="1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Yummex</a:t>
                      </a:r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Middle East 2023</a:t>
                      </a:r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</a:p>
                    <a:p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Specialty Food Festival 2023</a:t>
                      </a:r>
                      <a:endParaRPr lang="ru-RU" sz="1400" b="0" dirty="0">
                        <a:solidFill>
                          <a:srgbClr val="10437C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Октябрь</a:t>
                      </a:r>
                    </a:p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Ноябрь</a:t>
                      </a:r>
                    </a:p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Ноябрь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75519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 Турция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Международная конференция </a:t>
                      </a:r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IAOM Eurasia </a:t>
                      </a:r>
                      <a:r>
                        <a:rPr lang="en-US" sz="1400" b="0" dirty="0" err="1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Conference&amp;Expo</a:t>
                      </a:r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endParaRPr lang="ru-RU" sz="1400" b="0" dirty="0">
                        <a:solidFill>
                          <a:srgbClr val="10437C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Международная выставка </a:t>
                      </a:r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LOGOTRANS Istanbul 2023 </a:t>
                      </a:r>
                      <a:endParaRPr lang="ru-RU" sz="1400" b="0" dirty="0">
                        <a:solidFill>
                          <a:srgbClr val="10437C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Bursa Agricultural Fair 2023</a:t>
                      </a:r>
                      <a:endParaRPr lang="ru-RU" sz="1400" b="0" dirty="0">
                        <a:solidFill>
                          <a:srgbClr val="10437C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Май</a:t>
                      </a:r>
                    </a:p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Ноябрь</a:t>
                      </a:r>
                    </a:p>
                    <a:p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2-4</a:t>
                      </a:r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кв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45806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Республика Азербайджан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Caspian </a:t>
                      </a:r>
                      <a:r>
                        <a:rPr lang="en-US" sz="1400" b="0" dirty="0" err="1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Agro</a:t>
                      </a:r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2023</a:t>
                      </a:r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</a:p>
                    <a:p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Caspian </a:t>
                      </a:r>
                      <a:r>
                        <a:rPr lang="en-US" sz="1400" b="0" dirty="0" err="1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Oil&amp;Gas</a:t>
                      </a:r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</a:p>
                    <a:p>
                      <a:r>
                        <a:rPr lang="en-US" sz="1400" b="0" dirty="0" err="1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TransLogistika</a:t>
                      </a:r>
                      <a:r>
                        <a:rPr lang="en-US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Caspian 2023</a:t>
                      </a:r>
                      <a:endParaRPr lang="ru-RU" sz="1400" b="0" dirty="0">
                        <a:solidFill>
                          <a:srgbClr val="10437C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Май</a:t>
                      </a:r>
                    </a:p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Май</a:t>
                      </a:r>
                      <a:endParaRPr lang="en-US" sz="1400" b="0" dirty="0">
                        <a:solidFill>
                          <a:srgbClr val="10437C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r>
                        <a:rPr lang="ru-RU" sz="1400" b="0" dirty="0">
                          <a:solidFill>
                            <a:srgbClr val="10437C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Май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51721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6711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89407" y="2043205"/>
            <a:ext cx="10413185" cy="32230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23BA500-FE82-4AA8-A743-BB1E16C70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8ED768B-8507-45A2-B469-BF351EF70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A8AFBEC-90C2-4AA5-BE69-D986868F9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7B2709E8-77AA-BE58-B080-E6CED1648E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2706" y="958970"/>
            <a:ext cx="8926585" cy="5843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575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89407" y="2043205"/>
            <a:ext cx="10413185" cy="32230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dirty="0">
              <a:latin typeface="Bebas Neue Bold"/>
            </a:endParaRPr>
          </a:p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838199" y="5541442"/>
            <a:ext cx="10515600" cy="7060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23BA500-FE82-4AA8-A743-BB1E16C70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8ED768B-8507-45A2-B469-BF351EF70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A8AFBEC-90C2-4AA5-BE69-D986868F9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00ECF1C1-B0EF-A055-1112-E675F45451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0255" y="1071856"/>
            <a:ext cx="8635282" cy="4944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9037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889407" y="2043205"/>
            <a:ext cx="10413185" cy="322306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000" dirty="0">
              <a:latin typeface="Bebas Neue Bold"/>
            </a:endParaRPr>
          </a:p>
          <a:p>
            <a:pPr marL="0" indent="0">
              <a:buNone/>
            </a:pPr>
            <a:endParaRPr lang="ru-RU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23BA500-FE82-4AA8-A743-BB1E16C70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58ED768B-8507-45A2-B469-BF351EF70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2A8AFBEC-90C2-4AA5-BE69-D986868F9C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271AB304-6E12-FC2D-4639-2632119781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3999" y="1335069"/>
            <a:ext cx="9144000" cy="498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10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44DE38E-D6BA-4E0C-B83E-0CD09C212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D0FCEBF-91DE-460A-8D69-973838DA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2EEA779-633F-4F19-87C2-41BD66E87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7B8A807-D37A-4EE8-8A28-34E1F5E54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84744" y="1334317"/>
            <a:ext cx="8169348" cy="12193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75024129-C4C0-410A-8146-C2A10DBF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589" y="728027"/>
            <a:ext cx="10515600" cy="828184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Финансовые инструменты поддержки экспортеров*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7F94DF01-5DF7-3B90-BFA1-20D894B25656}"/>
              </a:ext>
            </a:extLst>
          </p:cNvPr>
          <p:cNvSpPr/>
          <p:nvPr/>
        </p:nvSpPr>
        <p:spPr>
          <a:xfrm>
            <a:off x="1498600" y="1538193"/>
            <a:ext cx="9625589" cy="468621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Софинансирование транспортных расходов при отправке экспортных грузов (ЦПЭ).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Компенсация части затрат на сертификацию продукции (РЭЦ).</a:t>
            </a:r>
            <a:endParaRPr lang="en-US" dirty="0">
              <a:solidFill>
                <a:srgbClr val="0A2C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Размещение продукции АПК в дегустационных павильонах АО «РЭЦ».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Гарантия в пользу налоговых органов для возмещения НДС (РЭЦ).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Страхование. Отсрочка платежа для МСП (РЭЦ).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Страхование дебиторской задолженности (РЭЦ).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Кредит для МСП «Экспортный стандарт» (РЭЦ).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Участие в международных выставках и деловых мероприятиях.</a:t>
            </a:r>
          </a:p>
          <a:p>
            <a:endParaRPr lang="ru-RU" dirty="0">
              <a:solidFill>
                <a:srgbClr val="0A2C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  <a:r>
              <a:rPr lang="ru-RU" sz="1200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Оказываются АО «РЭЦ».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rgbClr val="0A2C5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5096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44DE38E-D6BA-4E0C-B83E-0CD09C212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D0FCEBF-91DE-460A-8D69-973838DA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2EEA779-633F-4F19-87C2-41BD66E87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7B8A807-D37A-4EE8-8A28-34E1F5E54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7811" y="1446167"/>
            <a:ext cx="8169348" cy="12193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75024129-C4C0-410A-8146-C2A10DBF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589" y="774943"/>
            <a:ext cx="10515600" cy="828184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Участие в международных мероприятиях (ЦРЭ, АО «РЭЦ»)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6D32901-6D1A-AAA9-0879-781BDDCECD14}"/>
              </a:ext>
            </a:extLst>
          </p:cNvPr>
          <p:cNvSpPr/>
          <p:nvPr/>
        </p:nvSpPr>
        <p:spPr>
          <a:xfrm>
            <a:off x="1297496" y="1744133"/>
            <a:ext cx="10115571" cy="47881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Четыре способа стать участником международных выставок за счет господдержки: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ЦПЭ – коллективный стенд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ЦПЭ – индивидуальный стенд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РЭЦ – коллективный стенд</a:t>
            </a:r>
            <a:r>
              <a:rPr lang="ru-RU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РЭЦ – компенсация расходов за участие в МН выставках</a:t>
            </a:r>
            <a:r>
              <a:rPr lang="ru-RU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**</a:t>
            </a: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</a:t>
            </a:r>
            <a:r>
              <a:rPr lang="en-US" sz="12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https://myexport.exportcenter.ru/events/</a:t>
            </a:r>
            <a:endParaRPr lang="ru-RU" sz="12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endParaRPr lang="ru-RU" dirty="0">
              <a:solidFill>
                <a:srgbClr val="0A2C52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Участие в международных деловых миссиях: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Организует ЦПЭ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0A2C5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Организует РЭЦ</a:t>
            </a:r>
            <a:r>
              <a:rPr lang="ru-RU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30795611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44DE38E-D6BA-4E0C-B83E-0CD09C212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D0FCEBF-91DE-460A-8D69-973838DA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2EEA779-633F-4F19-87C2-41BD66E87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7B8A807-D37A-4EE8-8A28-34E1F5E54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7811" y="1446167"/>
            <a:ext cx="8169348" cy="12193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75024129-C4C0-410A-8146-C2A10DBF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589" y="633592"/>
            <a:ext cx="10515600" cy="828184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Размещение продукции АПК </a:t>
            </a:r>
            <a:br>
              <a:rPr lang="ru-RU" sz="2200" b="1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200" b="1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дегустационных павильонах АО «РЭЦ»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D85D4833-634B-6282-3637-E425625B9F87}"/>
              </a:ext>
            </a:extLst>
          </p:cNvPr>
          <p:cNvSpPr/>
          <p:nvPr/>
        </p:nvSpPr>
        <p:spPr>
          <a:xfrm>
            <a:off x="1202267" y="1769651"/>
            <a:ext cx="10007600" cy="44547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Китайская Народная Республика, г. Шанхай.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Социалистическая Республика Вьетнам, г. Хошимин.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Объединенные Арабские Эмираты, г. Дубай.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Арабская Республика Египет.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Турецкая Республика, г. Стамбул.</a:t>
            </a:r>
          </a:p>
          <a:p>
            <a:pPr marL="342900" indent="-34290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Саудовская Аравия, г. Эр-Рияд.</a:t>
            </a: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составе сервиса: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бесплатная инфраструктура павильонов (площади, оборудование, содержание павильона, стендов и иного оборудования);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продвижение и маркетинговая поддержка павильонов со стороны РЭЦ;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поиск потенциальных покупателей продукции со стороны РЭЦ;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600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помощь в проведении промо-акций со стороны РЭЦ в рамках павильона.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ru-RU" sz="1600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2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https://www.exportcenter.ru/services/spetsialnye-programmy-po-podderzhke-eksporta/gospodderzhka-demonstratsionno-degustatsionnye-pavilony-apk/</a:t>
            </a:r>
            <a:endParaRPr lang="ru-RU" sz="12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buFont typeface="+mj-lt"/>
              <a:buAutoNum type="arabicPeriod"/>
            </a:pPr>
            <a:endParaRPr lang="ru-RU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48804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44DE38E-D6BA-4E0C-B83E-0CD09C212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D0FCEBF-91DE-460A-8D69-973838DA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2EEA779-633F-4F19-87C2-41BD66E87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7B8A807-D37A-4EE8-8A28-34E1F5E54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7811" y="1446167"/>
            <a:ext cx="8169348" cy="12193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75024129-C4C0-410A-8146-C2A10DBF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685" y="803929"/>
            <a:ext cx="10515600" cy="828184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Возврат НДС  по упрощенной процедуре (АО «РЭЦ»)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2D5FF4E8-97FF-9F63-2659-D68A5E5DE3E8}"/>
              </a:ext>
            </a:extLst>
          </p:cNvPr>
          <p:cNvSpPr/>
          <p:nvPr/>
        </p:nvSpPr>
        <p:spPr>
          <a:xfrm>
            <a:off x="1297496" y="1744478"/>
            <a:ext cx="9854189" cy="47071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Экспортер получает возможность нарастить объем оборотных средств за счет возмещения суммы налога из бюджета до окончания камеральной проверки</a:t>
            </a:r>
            <a:b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(срок возмещения при предоставлении гарантии в ИФНС – </a:t>
            </a:r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10 дней</a:t>
            </a:r>
            <a: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).</a:t>
            </a:r>
          </a:p>
          <a:p>
            <a: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Сумма гарантии – до </a:t>
            </a:r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5 000 000 </a:t>
            </a:r>
            <a: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рублей.</a:t>
            </a:r>
          </a:p>
          <a:p>
            <a: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предоставления гарантии – </a:t>
            </a:r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</a:t>
            </a:r>
            <a: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месяцев.</a:t>
            </a:r>
          </a:p>
          <a:p>
            <a:endParaRPr lang="ru-RU" dirty="0">
              <a:solidFill>
                <a:srgbClr val="10437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Необходимые условия: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Безубыточность по итогам работы за предыдущий год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Срок ведения деятельности — не менее 24 месяцев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Наличие положительного опыта прохождения камеральных проверок (не менее 2-х) по возмещению НДС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Оплата комиссии по ставке 1% от суммы Гарантии (единовременный платёж)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Обеспечение: Поручительство собственников компании</a:t>
            </a:r>
          </a:p>
          <a:p>
            <a:endParaRPr lang="ru-RU" dirty="0">
              <a:solidFill>
                <a:srgbClr val="10437C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12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https://www.exportcenter.ru/services/kreditno-garantiynaya-podderzhka/spetsialnoe-predlozhenie-dlya-kompaniy-msp-garantiya-v-polzu-nalogovogo-organa/</a:t>
            </a:r>
            <a:endParaRPr lang="ru-RU" sz="12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6149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44DE38E-D6BA-4E0C-B83E-0CD09C212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D0FCEBF-91DE-460A-8D69-973838DA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2EEA779-633F-4F19-87C2-41BD66E87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47B8A807-D37A-4EE8-8A28-34E1F5E54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4739" y="1326260"/>
            <a:ext cx="8169348" cy="12193"/>
          </a:xfrm>
          <a:prstGeom prst="rect">
            <a:avLst/>
          </a:prstGeom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xmlns="" id="{75024129-C4C0-410A-8146-C2A10DBFB4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13" y="720075"/>
            <a:ext cx="10515600" cy="828184"/>
          </a:xfrm>
        </p:spPr>
        <p:txBody>
          <a:bodyPr>
            <a:normAutofit/>
          </a:bodyPr>
          <a:lstStyle/>
          <a:p>
            <a:pPr algn="ctr"/>
            <a:r>
              <a:rPr lang="ru-RU" sz="2200" b="1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Страхование. Отсрочка платежа для МСП (АО «РЭЦ»)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xmlns="" id="{07C51621-D465-F984-855D-CFDC2A1BC593}"/>
              </a:ext>
            </a:extLst>
          </p:cNvPr>
          <p:cNvSpPr/>
          <p:nvPr/>
        </p:nvSpPr>
        <p:spPr>
          <a:xfrm>
            <a:off x="1151467" y="1547652"/>
            <a:ext cx="10007600" cy="489548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Основные условия: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Страховая стоимость – до </a:t>
            </a:r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 млн рублей</a:t>
            </a: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125 000 евро или 135 000 долл США.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Возмещение </a:t>
            </a:r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70%</a:t>
            </a: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от суммы неплатежа </a:t>
            </a: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(30% - собственный риск экспортера).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Страховая премия  - </a:t>
            </a:r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20 000 рублей</a:t>
            </a: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Период страхования – </a:t>
            </a:r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до 1 года</a:t>
            </a: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marL="342900" indent="-342900">
              <a:lnSpc>
                <a:spcPct val="150000"/>
              </a:lnSpc>
              <a:buAutoNum type="arabicPeriod"/>
            </a:pPr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 одному договору страхования могут быть застрахованы поставки по одному или нескольким экспортным контрактам в отношении одного иностранного контрагента.</a:t>
            </a:r>
          </a:p>
          <a:p>
            <a:pPr marL="342900" indent="-342900">
              <a:buAutoNum type="arabicPeriod"/>
            </a:pPr>
            <a:endParaRPr lang="ru-RU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! Применимое право по экспортному контракту – российское.</a:t>
            </a:r>
            <a:endParaRPr lang="en-US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endParaRPr lang="en-US" dirty="0">
              <a:solidFill>
                <a:srgbClr val="002060"/>
              </a:solidFill>
            </a:endParaRPr>
          </a:p>
          <a:p>
            <a:r>
              <a:rPr lang="en-US" sz="12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https://www.exportcenter.ru/services/strakhovanie/strakhovanie-otsrochki-platezha-dlya-msp/</a:t>
            </a:r>
            <a:endParaRPr lang="ru-RU" sz="1200" b="1" dirty="0">
              <a:solidFill>
                <a:srgbClr val="00B05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0335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44DE38E-D6BA-4E0C-B83E-0CD09C212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D0FCEBF-91DE-460A-8D69-973838DA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2EEA779-633F-4F19-87C2-41BD66E87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4FD475-0FB5-41A6-AEB8-364814BF5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2455"/>
            <a:ext cx="10515600" cy="818233"/>
          </a:xfrm>
        </p:spPr>
        <p:txBody>
          <a:bodyPr>
            <a:normAutofit/>
          </a:bodyPr>
          <a:lstStyle/>
          <a:p>
            <a:pPr algn="ctr"/>
            <a:r>
              <a:rPr lang="ru-RU" sz="2400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Как строится взаимодействие с предпринимателями?</a:t>
            </a:r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xmlns="" id="{3BEC1658-3B7A-48A2-9723-EB75EBF4E6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08589" y="4836560"/>
            <a:ext cx="195089" cy="17679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BDBE672-68F6-4A04-9676-6D3B99FD36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921" y="4836560"/>
            <a:ext cx="195089" cy="17679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xmlns="" id="{D5331F53-1308-48DE-83BA-3478E3CC1B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161" y="3499068"/>
            <a:ext cx="195089" cy="17679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A4CBDD86-3F27-4C03-B106-90E57AB1D5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7264" y="3468942"/>
            <a:ext cx="195089" cy="17679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B379F3A-CD9F-43FE-A85C-E2D6D59450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161" y="4189879"/>
            <a:ext cx="195089" cy="17679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4606893B-7E13-4339-AA2A-72602E1BAA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9920" y="4178010"/>
            <a:ext cx="195089" cy="176799"/>
          </a:xfrm>
          <a:prstGeom prst="rect">
            <a:avLst/>
          </a:prstGeom>
        </p:spPr>
      </p:pic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xmlns="" id="{0C0C4925-2444-4A90-8DD5-5BCD08FF92B8}"/>
              </a:ext>
            </a:extLst>
          </p:cNvPr>
          <p:cNvCxnSpPr>
            <a:stCxn id="7" idx="3"/>
            <a:endCxn id="8" idx="1"/>
          </p:cNvCxnSpPr>
          <p:nvPr/>
        </p:nvCxnSpPr>
        <p:spPr>
          <a:xfrm>
            <a:off x="803678" y="4924960"/>
            <a:ext cx="846243" cy="0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xmlns="" id="{6CED1AC7-8CBE-49CE-B3E4-DC25A3D555F5}"/>
              </a:ext>
            </a:extLst>
          </p:cNvPr>
          <p:cNvCxnSpPr>
            <a:stCxn id="8" idx="0"/>
          </p:cNvCxnSpPr>
          <p:nvPr/>
        </p:nvCxnSpPr>
        <p:spPr>
          <a:xfrm flipH="1" flipV="1">
            <a:off x="1747465" y="4388456"/>
            <a:ext cx="1" cy="448104"/>
          </a:xfrm>
          <a:prstGeom prst="line">
            <a:avLst/>
          </a:prstGeom>
          <a:ln w="25400" cap="flat" cmpd="sng" algn="ctr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xmlns="" id="{A0EC1F59-D035-4974-B570-65BDCAF87D8C}"/>
              </a:ext>
            </a:extLst>
          </p:cNvPr>
          <p:cNvCxnSpPr>
            <a:cxnSpLocks/>
            <a:endCxn id="12" idx="1"/>
          </p:cNvCxnSpPr>
          <p:nvPr/>
        </p:nvCxnSpPr>
        <p:spPr>
          <a:xfrm>
            <a:off x="1827583" y="4274073"/>
            <a:ext cx="1231578" cy="4206"/>
          </a:xfrm>
          <a:prstGeom prst="line">
            <a:avLst/>
          </a:prstGeom>
          <a:ln w="25400"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xmlns="" id="{6E31141D-5433-43B6-B138-D9FB3D91C8A5}"/>
              </a:ext>
            </a:extLst>
          </p:cNvPr>
          <p:cNvCxnSpPr>
            <a:cxnSpLocks/>
            <a:stCxn id="9" idx="2"/>
            <a:endCxn id="12" idx="0"/>
          </p:cNvCxnSpPr>
          <p:nvPr/>
        </p:nvCxnSpPr>
        <p:spPr>
          <a:xfrm>
            <a:off x="3156706" y="3675867"/>
            <a:ext cx="0" cy="514012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Рисунок 31">
            <a:extLst>
              <a:ext uri="{FF2B5EF4-FFF2-40B4-BE49-F238E27FC236}">
                <a16:creationId xmlns:a16="http://schemas.microsoft.com/office/drawing/2014/main" xmlns="" id="{2DAD2CE8-9FE5-4646-AD0F-638A2A885E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4250" y="3557342"/>
            <a:ext cx="1463014" cy="45719"/>
          </a:xfrm>
          <a:prstGeom prst="rect">
            <a:avLst/>
          </a:prstGeom>
        </p:spPr>
      </p:pic>
      <p:pic>
        <p:nvPicPr>
          <p:cNvPr id="37" name="Рисунок 36">
            <a:extLst>
              <a:ext uri="{FF2B5EF4-FFF2-40B4-BE49-F238E27FC236}">
                <a16:creationId xmlns:a16="http://schemas.microsoft.com/office/drawing/2014/main" xmlns="" id="{46661AB5-5A55-4726-B06D-1B426F4FE7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14139" y="2914566"/>
            <a:ext cx="195089" cy="176799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xmlns="" id="{434CAE44-6541-43B0-B035-DC3550A6B7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7713" y="2914565"/>
            <a:ext cx="195089" cy="176799"/>
          </a:xfrm>
          <a:prstGeom prst="rect">
            <a:avLst/>
          </a:prstGeom>
        </p:spPr>
      </p:pic>
      <p:pic>
        <p:nvPicPr>
          <p:cNvPr id="39" name="Рисунок 38">
            <a:extLst>
              <a:ext uri="{FF2B5EF4-FFF2-40B4-BE49-F238E27FC236}">
                <a16:creationId xmlns:a16="http://schemas.microsoft.com/office/drawing/2014/main" xmlns="" id="{CD77C623-8986-4FAF-9870-5E92DEF416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5359" y="2378988"/>
            <a:ext cx="195089" cy="176799"/>
          </a:xfrm>
          <a:prstGeom prst="rect">
            <a:avLst/>
          </a:prstGeom>
        </p:spPr>
      </p:pic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xmlns="" id="{B6C44F07-959E-42BD-8025-90CDD85E5B80}"/>
              </a:ext>
            </a:extLst>
          </p:cNvPr>
          <p:cNvSpPr/>
          <p:nvPr/>
        </p:nvSpPr>
        <p:spPr>
          <a:xfrm>
            <a:off x="433829" y="4259635"/>
            <a:ext cx="1552575" cy="5836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0437C"/>
                </a:solidFill>
              </a:rPr>
              <a:t>Заявка 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xmlns="" id="{1A7926BE-F062-4078-8716-159118956834}"/>
              </a:ext>
            </a:extLst>
          </p:cNvPr>
          <p:cNvSpPr/>
          <p:nvPr/>
        </p:nvSpPr>
        <p:spPr>
          <a:xfrm>
            <a:off x="1722652" y="3540538"/>
            <a:ext cx="1434517" cy="7112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Соглашение об оказании услуг</a:t>
            </a: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xmlns="" id="{FF04B314-2A62-4FB2-86EF-85420DDECB08}"/>
              </a:ext>
            </a:extLst>
          </p:cNvPr>
          <p:cNvSpPr/>
          <p:nvPr/>
        </p:nvSpPr>
        <p:spPr>
          <a:xfrm>
            <a:off x="3213970" y="2799441"/>
            <a:ext cx="1543574" cy="8703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Подбор подрядчика</a:t>
            </a:r>
          </a:p>
        </p:txBody>
      </p:sp>
      <p:cxnSp>
        <p:nvCxnSpPr>
          <p:cNvPr id="48" name="Прямая соединительная линия 47">
            <a:extLst>
              <a:ext uri="{FF2B5EF4-FFF2-40B4-BE49-F238E27FC236}">
                <a16:creationId xmlns:a16="http://schemas.microsoft.com/office/drawing/2014/main" xmlns="" id="{A9DCC6CA-985E-4D3E-838D-28A69A2D9755}"/>
              </a:ext>
            </a:extLst>
          </p:cNvPr>
          <p:cNvCxnSpPr>
            <a:stCxn id="37" idx="2"/>
            <a:endCxn id="10" idx="0"/>
          </p:cNvCxnSpPr>
          <p:nvPr/>
        </p:nvCxnSpPr>
        <p:spPr>
          <a:xfrm>
            <a:off x="4811684" y="3091365"/>
            <a:ext cx="3125" cy="377577"/>
          </a:xfrm>
          <a:prstGeom prst="line">
            <a:avLst/>
          </a:prstGeom>
          <a:ln w="25400">
            <a:prstDash val="dash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xmlns="" id="{3EAC4821-E1CE-49A6-888B-513E1691BD28}"/>
              </a:ext>
            </a:extLst>
          </p:cNvPr>
          <p:cNvCxnSpPr>
            <a:stCxn id="37" idx="3"/>
            <a:endCxn id="38" idx="1"/>
          </p:cNvCxnSpPr>
          <p:nvPr/>
        </p:nvCxnSpPr>
        <p:spPr>
          <a:xfrm flipV="1">
            <a:off x="4909228" y="3002965"/>
            <a:ext cx="1348485" cy="1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xmlns="" id="{A8F230AA-FD38-4BA0-B582-B8FEFF61586C}"/>
              </a:ext>
            </a:extLst>
          </p:cNvPr>
          <p:cNvSpPr/>
          <p:nvPr/>
        </p:nvSpPr>
        <p:spPr>
          <a:xfrm>
            <a:off x="4882735" y="2173351"/>
            <a:ext cx="1472522" cy="8182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Работа экспертов</a:t>
            </a:r>
          </a:p>
        </p:txBody>
      </p:sp>
      <p:cxnSp>
        <p:nvCxnSpPr>
          <p:cNvPr id="55" name="Прямая соединительная линия 54">
            <a:extLst>
              <a:ext uri="{FF2B5EF4-FFF2-40B4-BE49-F238E27FC236}">
                <a16:creationId xmlns:a16="http://schemas.microsoft.com/office/drawing/2014/main" xmlns="" id="{5FF522BB-41EE-4907-BC09-C60038B8D057}"/>
              </a:ext>
            </a:extLst>
          </p:cNvPr>
          <p:cNvCxnSpPr>
            <a:stCxn id="53" idx="3"/>
            <a:endCxn id="38" idx="0"/>
          </p:cNvCxnSpPr>
          <p:nvPr/>
        </p:nvCxnSpPr>
        <p:spPr>
          <a:xfrm>
            <a:off x="6355257" y="2582460"/>
            <a:ext cx="1" cy="332105"/>
          </a:xfrm>
          <a:prstGeom prst="line">
            <a:avLst/>
          </a:prstGeom>
          <a:ln w="254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Рисунок 55">
            <a:extLst>
              <a:ext uri="{FF2B5EF4-FFF2-40B4-BE49-F238E27FC236}">
                <a16:creationId xmlns:a16="http://schemas.microsoft.com/office/drawing/2014/main" xmlns="" id="{519CFC83-B6D4-48CC-9840-06C1BF85A8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0336" y="2378988"/>
            <a:ext cx="195089" cy="176799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xmlns="" id="{261B13EE-9555-44F5-8F17-9AC55B6A1259}"/>
              </a:ext>
            </a:extLst>
          </p:cNvPr>
          <p:cNvCxnSpPr>
            <a:stCxn id="39" idx="3"/>
            <a:endCxn id="56" idx="1"/>
          </p:cNvCxnSpPr>
          <p:nvPr/>
        </p:nvCxnSpPr>
        <p:spPr>
          <a:xfrm>
            <a:off x="6480448" y="2467388"/>
            <a:ext cx="1179888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xmlns="" id="{9BB36E67-C430-49CB-B324-E62EEC8E80FE}"/>
              </a:ext>
            </a:extLst>
          </p:cNvPr>
          <p:cNvSpPr/>
          <p:nvPr/>
        </p:nvSpPr>
        <p:spPr>
          <a:xfrm>
            <a:off x="6409395" y="1728772"/>
            <a:ext cx="1348485" cy="7407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Сдача результатов (акт)</a:t>
            </a:r>
          </a:p>
        </p:txBody>
      </p:sp>
      <p:cxnSp>
        <p:nvCxnSpPr>
          <p:cNvPr id="63" name="Прямая со стрелкой 62">
            <a:extLst>
              <a:ext uri="{FF2B5EF4-FFF2-40B4-BE49-F238E27FC236}">
                <a16:creationId xmlns:a16="http://schemas.microsoft.com/office/drawing/2014/main" xmlns="" id="{08EEB57F-AB79-447A-A400-EB6412FB5370}"/>
              </a:ext>
            </a:extLst>
          </p:cNvPr>
          <p:cNvCxnSpPr/>
          <p:nvPr/>
        </p:nvCxnSpPr>
        <p:spPr>
          <a:xfrm>
            <a:off x="6890695" y="4044728"/>
            <a:ext cx="1213265" cy="0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xmlns="" id="{CE212C01-1682-4408-B0DB-577802D5F226}"/>
              </a:ext>
            </a:extLst>
          </p:cNvPr>
          <p:cNvSpPr/>
          <p:nvPr/>
        </p:nvSpPr>
        <p:spPr>
          <a:xfrm>
            <a:off x="8353836" y="3234620"/>
            <a:ext cx="3272070" cy="15843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Получение информации о заключении экспортного контракта </a:t>
            </a: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xmlns="" id="{C9082B51-61C7-4F95-81CD-AF0A01DCC5C1}"/>
              </a:ext>
            </a:extLst>
          </p:cNvPr>
          <p:cNvSpPr/>
          <p:nvPr/>
        </p:nvSpPr>
        <p:spPr>
          <a:xfrm>
            <a:off x="2953987" y="5218865"/>
            <a:ext cx="6607452" cy="9746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Все услуги для получателей поддержки оказываются бесплатно либо на условиях софинансирования! 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E5A841C1-CFDE-CA08-9750-1D89A6582A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9877" y="1560440"/>
            <a:ext cx="8175445" cy="1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3321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644DE38E-D6BA-4E0C-B83E-0CD09C212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589" y="322250"/>
            <a:ext cx="1377815" cy="60965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7D0FCEBF-91DE-460A-8D69-973838DAC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6305" y="322250"/>
            <a:ext cx="1103472" cy="60965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D2EEA779-633F-4F19-87C2-41BD66E87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21705" y="325718"/>
            <a:ext cx="1377815" cy="61574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D18A959-52D3-4002-80C3-087269047223}"/>
              </a:ext>
            </a:extLst>
          </p:cNvPr>
          <p:cNvSpPr txBox="1"/>
          <p:nvPr/>
        </p:nvSpPr>
        <p:spPr>
          <a:xfrm>
            <a:off x="2431444" y="704107"/>
            <a:ext cx="6746237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2800" b="1" dirty="0">
                <a:solidFill>
                  <a:srgbClr val="10437C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Контакты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5391CBB3-F9C0-492D-9293-55FCD7B445C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8" t="44526"/>
          <a:stretch/>
        </p:blipFill>
        <p:spPr>
          <a:xfrm>
            <a:off x="7046751" y="3053592"/>
            <a:ext cx="5145045" cy="3804407"/>
          </a:xfrm>
          <a:prstGeom prst="rect">
            <a:avLst/>
          </a:prstGeom>
        </p:spPr>
      </p:pic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xmlns="" id="{DE36DBDB-8534-4458-A394-31ED8717487F}"/>
              </a:ext>
            </a:extLst>
          </p:cNvPr>
          <p:cNvCxnSpPr>
            <a:cxnSpLocks/>
          </p:cNvCxnSpPr>
          <p:nvPr/>
        </p:nvCxnSpPr>
        <p:spPr>
          <a:xfrm>
            <a:off x="1588932" y="1248394"/>
            <a:ext cx="9014135" cy="0"/>
          </a:xfrm>
          <a:prstGeom prst="line">
            <a:avLst/>
          </a:prstGeom>
          <a:ln w="9525">
            <a:solidFill>
              <a:srgbClr val="E30B1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78DB67AF-50B7-BB2A-8D7F-CF3DE674E70F}"/>
              </a:ext>
            </a:extLst>
          </p:cNvPr>
          <p:cNvSpPr txBox="1"/>
          <p:nvPr/>
        </p:nvSpPr>
        <p:spPr>
          <a:xfrm>
            <a:off x="251014" y="3731070"/>
            <a:ext cx="674195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Центр поддержки экспорта Самарской области: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dirty="0">
                <a:solidFill>
                  <a:srgbClr val="1043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Самара, ул. Молодогвардейская, 211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Тел. 8(846) 262-00-62,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E-mail: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10437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6"/>
              </a:rPr>
              <a:t>info@rus63.com</a:t>
            </a:r>
            <a:endParaRPr kumimoji="0" lang="ru-RU" b="1" i="0" u="none" strike="noStrike" kern="1200" cap="none" spc="0" normalizeH="0" baseline="0" noProof="0" dirty="0">
              <a:ln>
                <a:noFill/>
              </a:ln>
              <a:solidFill>
                <a:srgbClr val="10437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2000" b="1" dirty="0">
              <a:solidFill>
                <a:srgbClr val="10437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10437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978A62E4-D03E-62CA-2B48-C5AFFA960371}"/>
              </a:ext>
            </a:extLst>
          </p:cNvPr>
          <p:cNvSpPr/>
          <p:nvPr/>
        </p:nvSpPr>
        <p:spPr>
          <a:xfrm>
            <a:off x="358587" y="4955795"/>
            <a:ext cx="6634378" cy="27459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1043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Представитель АО «РЭЦ» в Самарской области:</a:t>
            </a:r>
          </a:p>
          <a:p>
            <a:pPr algn="ctr"/>
            <a:r>
              <a:rPr lang="ru-RU" b="1" dirty="0" err="1">
                <a:solidFill>
                  <a:srgbClr val="1043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Камнева</a:t>
            </a:r>
            <a:r>
              <a:rPr lang="ru-RU" b="1" dirty="0">
                <a:solidFill>
                  <a:srgbClr val="1043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Александра Юрьевна</a:t>
            </a:r>
            <a:endParaRPr lang="ru-RU" b="1" dirty="0">
              <a:solidFill>
                <a:srgbClr val="10437C"/>
              </a:solidFill>
            </a:endParaRPr>
          </a:p>
          <a:p>
            <a:pPr algn="ctr"/>
            <a:r>
              <a:rPr lang="ru-RU" b="1" dirty="0">
                <a:solidFill>
                  <a:srgbClr val="1043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Самара, ул. Скляренко, 26</a:t>
            </a:r>
          </a:p>
          <a:p>
            <a:pPr algn="ctr"/>
            <a:r>
              <a:rPr lang="ru-RU" b="1" dirty="0">
                <a:solidFill>
                  <a:srgbClr val="10437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+7 (903) 309-04-72</a:t>
            </a:r>
          </a:p>
          <a:p>
            <a:pPr algn="ctr"/>
            <a:endParaRPr lang="ru-RU" dirty="0">
              <a:solidFill>
                <a:srgbClr val="0A2C52"/>
              </a:solidFill>
            </a:endParaRPr>
          </a:p>
          <a:p>
            <a:pPr algn="ctr"/>
            <a:endParaRPr lang="ru-RU" dirty="0">
              <a:solidFill>
                <a:srgbClr val="0A2C52"/>
              </a:solidFill>
            </a:endParaRPr>
          </a:p>
          <a:p>
            <a:pPr algn="ctr"/>
            <a:endParaRPr lang="ru-RU" dirty="0">
              <a:solidFill>
                <a:srgbClr val="0A2C52"/>
              </a:solidFill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71AE5183-DB87-6AA8-0DA8-93F1998ACD0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55467" y="1311048"/>
            <a:ext cx="1700100" cy="186078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xmlns="" id="{572CD595-1682-05B6-39D2-FDAA721654E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7038" y="1754982"/>
            <a:ext cx="384081" cy="34750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8B587370-38CE-AC49-BEAB-4896E987FED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82314" y="1694016"/>
            <a:ext cx="2328874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19425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4116</TotalTime>
  <Words>757</Words>
  <Application>Microsoft Office PowerPoint</Application>
  <PresentationFormat>Произвольный</PresentationFormat>
  <Paragraphs>182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Центр поддержки экспорта создан  Правительством Самарской области</vt:lpstr>
      <vt:lpstr>Экспорт в условиях санкций</vt:lpstr>
      <vt:lpstr>Инструменты поддержки предпринимателей в 2023 г.</vt:lpstr>
      <vt:lpstr>Софинансирование транспортных расходов (ЦПЭ)</vt:lpstr>
      <vt:lpstr>План международных деловых мероприятий  на 2023 год</vt:lpstr>
      <vt:lpstr>Презентация PowerPoint</vt:lpstr>
      <vt:lpstr>Презентация PowerPoint</vt:lpstr>
      <vt:lpstr>Презентация PowerPoint</vt:lpstr>
      <vt:lpstr>Финансовые инструменты поддержки экспортеров* </vt:lpstr>
      <vt:lpstr>Участие в международных мероприятиях (ЦРЭ, АО «РЭЦ»)</vt:lpstr>
      <vt:lpstr>Размещение продукции АПК  в дегустационных павильонах АО «РЭЦ»</vt:lpstr>
      <vt:lpstr>Возврат НДС  по упрощенной процедуре (АО «РЭЦ»)</vt:lpstr>
      <vt:lpstr>Страхование. Отсрочка платежа для МСП (АО «РЭЦ»)</vt:lpstr>
      <vt:lpstr>Как строится взаимодействие с предпринимателями?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rock91well@yandex.ru</dc:creator>
  <cp:lastModifiedBy>АлексееваПК</cp:lastModifiedBy>
  <cp:revision>432</cp:revision>
  <cp:lastPrinted>2022-09-01T12:14:36Z</cp:lastPrinted>
  <dcterms:created xsi:type="dcterms:W3CDTF">2021-02-03T16:39:47Z</dcterms:created>
  <dcterms:modified xsi:type="dcterms:W3CDTF">2023-03-01T06:04:09Z</dcterms:modified>
</cp:coreProperties>
</file>