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</p:sldMasterIdLst>
  <p:sldIdLst>
    <p:sldId id="257" r:id="rId5"/>
    <p:sldId id="258" r:id="rId6"/>
    <p:sldId id="259" r:id="rId7"/>
    <p:sldId id="260" r:id="rId8"/>
    <p:sldId id="261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0453824-768D-FE3B-398D-2FD14DF17E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44AB1A6-BF63-4098-313B-F9048BA2B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C77C0AD-313C-E109-F6CD-23B0B9C77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630AE90-ACED-DD94-E00D-95C7E1FA6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365A048-C7EF-020C-B15F-4A7BE4778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340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ADA9B24-DB17-3DA3-6172-3C7782D7B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0766CF1-C1E7-2AA5-110F-EDBCCC722A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BAAB10C-1FD8-37FF-56AD-611DC9DEC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928FCFD-8E73-B774-B10A-31BD3BED3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64B8CAA-F7A2-4378-3D8F-3403A8FF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158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43FF6C-BC67-3855-6CCA-10032C23A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8A7364D-7618-8DB7-6CF5-305A9E93DE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458948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F51C9A3-6A29-3649-4808-88826BF9A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5417EE4-26C8-C624-C54C-85C5EB7F6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F92F602-D872-A6D4-0940-AC98ABCE2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459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876A7D-00D5-1CC2-4942-D1C163BE2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1F383A3-AA06-138E-481C-470FFD3639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6EF651E8-8434-D351-5BDD-A37121CF49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6E9B8D9-6AD5-C768-8AF7-4BED48853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BE604EB-6104-A2E6-2FF2-1498B700F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8866DE0-10AA-2EE2-319E-226B45391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045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2BA7445-FF07-5FA8-52E9-445B54F84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9595AC8-50A6-B716-36AE-EF8CE9EC9A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DB42F61F-3D02-67B5-1EB7-D9C6847EF2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7421016F-6881-B7DD-E1F8-94D1DCBA95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62E961D2-1E26-3758-01C1-D6A8FEF266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BC3CCC22-1896-D939-06C7-8380A5AD6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13D6592D-19E0-D077-791F-02B076AC8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331154E6-208C-C9D7-6E0A-81B0066C3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92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D44FB6-554A-9666-2168-87EE6CA36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F5FE984C-49A7-9514-E46E-49E589904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11448E78-D8B6-E9EF-CAE5-8176805E0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34CCB8D-9D9A-69DE-BF71-7E712FBB3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744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1E380817-E91E-3B5D-751C-61182439D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4E529A2E-7872-E59B-BDDA-D2E69B1B5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87078F1-084A-92F1-834C-2D9C5C4A3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239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94F08E0-8FEB-EB36-8B57-BE9D4EC10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F985ED6-F645-2C57-8896-F87CE85FB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D7AEF59-02A5-CE40-7F4F-2D5347C52F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2C0BCB7-CD78-A83B-BC23-90FC38397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0EE787F-E4EC-E74D-5891-EED552774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F00BDB0-AF6F-05D5-15C0-FE8958249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984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F290A47-DCF4-1DCF-8B6F-75FBB3AC6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4D07116B-AE60-E723-509D-BC08576002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705F2F5B-263E-F711-ECDD-48453C5639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4EDC359-8F30-0155-B773-E3D199BAF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B53EEF1-6F93-DD44-235C-5BCC80EE6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B078F5B-22D6-34E0-5BF5-48FAB97C2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71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16DC01-3723-4079-027A-9A5CC5810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198DBC71-3AD2-1601-08AB-A9870C52B4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2584715-A664-B3D4-52A6-DFF2CBFCA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F8B6DA8-B6EF-22A1-B7DA-EF84F4FAE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BBBE0C8-120E-D13C-5387-8B92C7021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594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42FEE0E9-8B61-567E-47F7-EC78503CF1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9354FFD4-247D-4897-B1E8-9597F8FB8C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537DC37-AD11-B4ED-68C3-B849AD91B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C12B583-D189-9058-D098-1709C046D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005AEDC-324B-36D2-A864-784A9B508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4742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0453824-768D-FE3B-398D-2FD14DF17E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44AB1A6-BF63-4098-313B-F9048BA2B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C77C0AD-313C-E109-F6CD-23B0B9C77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630AE90-ACED-DD94-E00D-95C7E1FA6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365A048-C7EF-020C-B15F-4A7BE4778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4629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ADA9B24-DB17-3DA3-6172-3C7782D7B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0766CF1-C1E7-2AA5-110F-EDBCCC722A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BAAB10C-1FD8-37FF-56AD-611DC9DEC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928FCFD-8E73-B774-B10A-31BD3BED3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64B8CAA-F7A2-4378-3D8F-3403A8FF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5026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43FF6C-BC67-3855-6CCA-10032C23A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8A7364D-7618-8DB7-6CF5-305A9E93DE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4589478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F51C9A3-6A29-3649-4808-88826BF9A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5417EE4-26C8-C624-C54C-85C5EB7F6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F92F602-D872-A6D4-0940-AC98ABCE2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9556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876A7D-00D5-1CC2-4942-D1C163BE2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1F383A3-AA06-138E-481C-470FFD3639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6EF651E8-8434-D351-5BDD-A37121CF49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6E9B8D9-6AD5-C768-8AF7-4BED48853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BE604EB-6104-A2E6-2FF2-1498B700F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8866DE0-10AA-2EE2-319E-226B45391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3988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2BA7445-FF07-5FA8-52E9-445B54F84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9595AC8-50A6-B716-36AE-EF8CE9EC9A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DB42F61F-3D02-67B5-1EB7-D9C6847EF2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7421016F-6881-B7DD-E1F8-94D1DCBA95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62E961D2-1E26-3758-01C1-D6A8FEF266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BC3CCC22-1896-D939-06C7-8380A5AD6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13D6592D-19E0-D077-791F-02B076AC8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331154E6-208C-C9D7-6E0A-81B0066C3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9391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D44FB6-554A-9666-2168-87EE6CA36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F5FE984C-49A7-9514-E46E-49E589904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11448E78-D8B6-E9EF-CAE5-8176805E0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34CCB8D-9D9A-69DE-BF71-7E712FBB3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5354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1E380817-E91E-3B5D-751C-61182439D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4E529A2E-7872-E59B-BDDA-D2E69B1B5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87078F1-084A-92F1-834C-2D9C5C4A3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337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94F08E0-8FEB-EB36-8B57-BE9D4EC10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F985ED6-F645-2C57-8896-F87CE85FB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D7AEF59-02A5-CE40-7F4F-2D5347C52F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2C0BCB7-CD78-A83B-BC23-90FC38397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0EE787F-E4EC-E74D-5891-EED552774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F00BDB0-AF6F-05D5-15C0-FE8958249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0792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F290A47-DCF4-1DCF-8B6F-75FBB3AC6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4D07116B-AE60-E723-509D-BC08576002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705F2F5B-263E-F711-ECDD-48453C5639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4EDC359-8F30-0155-B773-E3D199BAF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B53EEF1-6F93-DD44-235C-5BCC80EE6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B078F5B-22D6-34E0-5BF5-48FAB97C2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5593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16DC01-3723-4079-027A-9A5CC5810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198DBC71-3AD2-1601-08AB-A9870C52B4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2584715-A664-B3D4-52A6-DFF2CBFCA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F8B6DA8-B6EF-22A1-B7DA-EF84F4FAE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BBBE0C8-120E-D13C-5387-8B92C7021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2587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42FEE0E9-8B61-567E-47F7-EC78503CF1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9354FFD4-247D-4897-B1E8-9597F8FB8C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537DC37-AD11-B4ED-68C3-B849AD91B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C12B583-D189-9058-D098-1709C046D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005AEDC-324B-36D2-A864-784A9B508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9381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0453824-768D-FE3B-398D-2FD14DF17E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44AB1A6-BF63-4098-313B-F9048BA2B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C77C0AD-313C-E109-F6CD-23B0B9C77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630AE90-ACED-DD94-E00D-95C7E1FA6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365A048-C7EF-020C-B15F-4A7BE4778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4629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ADA9B24-DB17-3DA3-6172-3C7782D7B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0766CF1-C1E7-2AA5-110F-EDBCCC722A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BAAB10C-1FD8-37FF-56AD-611DC9DEC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928FCFD-8E73-B774-B10A-31BD3BED3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64B8CAA-F7A2-4378-3D8F-3403A8FF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5026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43FF6C-BC67-3855-6CCA-10032C23A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8A7364D-7618-8DB7-6CF5-305A9E93DE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458947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F51C9A3-6A29-3649-4808-88826BF9A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5417EE4-26C8-C624-C54C-85C5EB7F6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F92F602-D872-A6D4-0940-AC98ABCE2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9556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876A7D-00D5-1CC2-4942-D1C163BE2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1F383A3-AA06-138E-481C-470FFD3639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6EF651E8-8434-D351-5BDD-A37121CF49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6E9B8D9-6AD5-C768-8AF7-4BED48853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BE604EB-6104-A2E6-2FF2-1498B700F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8866DE0-10AA-2EE2-319E-226B45391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3988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2BA7445-FF07-5FA8-52E9-445B54F84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9595AC8-50A6-B716-36AE-EF8CE9EC9A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DB42F61F-3D02-67B5-1EB7-D9C6847EF2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7421016F-6881-B7DD-E1F8-94D1DCBA95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62E961D2-1E26-3758-01C1-D6A8FEF266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BC3CCC22-1896-D939-06C7-8380A5AD6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13D6592D-19E0-D077-791F-02B076AC8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331154E6-208C-C9D7-6E0A-81B0066C3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9391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D44FB6-554A-9666-2168-87EE6CA36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F5FE984C-49A7-9514-E46E-49E589904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11448E78-D8B6-E9EF-CAE5-8176805E0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34CCB8D-9D9A-69DE-BF71-7E712FBB3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5354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1E380817-E91E-3B5D-751C-61182439D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4E529A2E-7872-E59B-BDDA-D2E69B1B5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87078F1-084A-92F1-834C-2D9C5C4A3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337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94F08E0-8FEB-EB36-8B57-BE9D4EC10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F985ED6-F645-2C57-8896-F87CE85FB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D7AEF59-02A5-CE40-7F4F-2D5347C52F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2C0BCB7-CD78-A83B-BC23-90FC38397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0EE787F-E4EC-E74D-5891-EED552774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F00BDB0-AF6F-05D5-15C0-FE8958249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07923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F290A47-DCF4-1DCF-8B6F-75FBB3AC6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4D07116B-AE60-E723-509D-BC08576002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705F2F5B-263E-F711-ECDD-48453C5639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4EDC359-8F30-0155-B773-E3D199BAF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B53EEF1-6F93-DD44-235C-5BCC80EE6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B078F5B-22D6-34E0-5BF5-48FAB97C2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55933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16DC01-3723-4079-027A-9A5CC5810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198DBC71-3AD2-1601-08AB-A9870C52B4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2584715-A664-B3D4-52A6-DFF2CBFCA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F8B6DA8-B6EF-22A1-B7DA-EF84F4FAE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BBBE0C8-120E-D13C-5387-8B92C7021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2587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42FEE0E9-8B61-567E-47F7-EC78503CF1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9354FFD4-247D-4897-B1E8-9597F8FB8C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537DC37-AD11-B4ED-68C3-B849AD91B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C12B583-D189-9058-D098-1709C046D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005AEDC-324B-36D2-A864-784A9B508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938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0453824-768D-FE3B-398D-2FD14DF17E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44AB1A6-BF63-4098-313B-F9048BA2B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C77C0AD-313C-E109-F6CD-23B0B9C77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630AE90-ACED-DD94-E00D-95C7E1FA6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365A048-C7EF-020C-B15F-4A7BE4778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4854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ADA9B24-DB17-3DA3-6172-3C7782D7B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0766CF1-C1E7-2AA5-110F-EDBCCC722A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BAAB10C-1FD8-37FF-56AD-611DC9DEC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928FCFD-8E73-B774-B10A-31BD3BED3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64B8CAA-F7A2-4378-3D8F-3403A8FF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76106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43FF6C-BC67-3855-6CCA-10032C23A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8A7364D-7618-8DB7-6CF5-305A9E93DE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F51C9A3-6A29-3649-4808-88826BF9A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5417EE4-26C8-C624-C54C-85C5EB7F6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F92F602-D872-A6D4-0940-AC98ABCE2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77152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876A7D-00D5-1CC2-4942-D1C163BE2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1F383A3-AA06-138E-481C-470FFD3639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6EF651E8-8434-D351-5BDD-A37121CF49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6E9B8D9-6AD5-C768-8AF7-4BED48853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BE604EB-6104-A2E6-2FF2-1498B700F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8866DE0-10AA-2EE2-319E-226B45391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24650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2BA7445-FF07-5FA8-52E9-445B54F84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9595AC8-50A6-B716-36AE-EF8CE9EC9A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DB42F61F-3D02-67B5-1EB7-D9C6847EF2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7421016F-6881-B7DD-E1F8-94D1DCBA95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62E961D2-1E26-3758-01C1-D6A8FEF266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BC3CCC22-1896-D939-06C7-8380A5AD6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13D6592D-19E0-D077-791F-02B076AC8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331154E6-208C-C9D7-6E0A-81B0066C3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24399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D44FB6-554A-9666-2168-87EE6CA36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F5FE984C-49A7-9514-E46E-49E589904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11448E78-D8B6-E9EF-CAE5-8176805E0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34CCB8D-9D9A-69DE-BF71-7E712FBB3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02385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1E380817-E91E-3B5D-751C-61182439D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4E529A2E-7872-E59B-BDDA-D2E69B1B5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87078F1-084A-92F1-834C-2D9C5C4A3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53203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94F08E0-8FEB-EB36-8B57-BE9D4EC10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F985ED6-F645-2C57-8896-F87CE85FB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D7AEF59-02A5-CE40-7F4F-2D5347C52F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2C0BCB7-CD78-A83B-BC23-90FC38397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0EE787F-E4EC-E74D-5891-EED552774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F00BDB0-AF6F-05D5-15C0-FE8958249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40008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F290A47-DCF4-1DCF-8B6F-75FBB3AC6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4D07116B-AE60-E723-509D-BC08576002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705F2F5B-263E-F711-ECDD-48453C5639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4EDC359-8F30-0155-B773-E3D199BAF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B53EEF1-6F93-DD44-235C-5BCC80EE6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B078F5B-22D6-34E0-5BF5-48FAB97C2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86887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16DC01-3723-4079-027A-9A5CC5810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198DBC71-3AD2-1601-08AB-A9870C52B4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2584715-A664-B3D4-52A6-DFF2CBFCA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F8B6DA8-B6EF-22A1-B7DA-EF84F4FAE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BBBE0C8-120E-D13C-5387-8B92C7021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51059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42FEE0E9-8B61-567E-47F7-EC78503CF1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9354FFD4-247D-4897-B1E8-9597F8FB8C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537DC37-AD11-B4ED-68C3-B849AD91B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C12B583-D189-9058-D098-1709C046D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005AEDC-324B-36D2-A864-784A9B508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235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597FBA-D5E0-8BF2-3F76-879A663D4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1313409-B42B-BB2A-B22D-1C57DF5665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6A33B4B-564D-B4EF-4E79-C3354FD256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7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40B67BA-2D31-5FAC-4A4E-A14C9C7D11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7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47A6EB8-E67F-E122-D10A-B5A999E92E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7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5966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597FBA-D5E0-8BF2-3F76-879A663D4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1313409-B42B-BB2A-B22D-1C57DF5665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6A33B4B-564D-B4EF-4E79-C3354FD256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40B67BA-2D31-5FAC-4A4E-A14C9C7D11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47A6EB8-E67F-E122-D10A-B5A999E92E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563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597FBA-D5E0-8BF2-3F76-879A663D4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1313409-B42B-BB2A-B22D-1C57DF5665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6A33B4B-564D-B4EF-4E79-C3354FD256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6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40B67BA-2D31-5FAC-4A4E-A14C9C7D11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6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47A6EB8-E67F-E122-D10A-B5A999E92E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6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563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597FBA-D5E0-8BF2-3F76-879A663D4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1313409-B42B-BB2A-B22D-1C57DF5665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6A33B4B-564D-B4EF-4E79-C3354FD256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40B67BA-2D31-5FAC-4A4E-A14C9C7D11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47A6EB8-E67F-E122-D10A-B5A999E92E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952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6">
            <a:extLst>
              <a:ext uri="{FF2B5EF4-FFF2-40B4-BE49-F238E27FC236}">
                <a16:creationId xmlns:a16="http://schemas.microsoft.com/office/drawing/2014/main" xmlns="" id="{5B821D9F-B96E-25F8-FC33-2F7B717097C0}"/>
              </a:ext>
            </a:extLst>
          </p:cNvPr>
          <p:cNvSpPr/>
          <p:nvPr/>
        </p:nvSpPr>
        <p:spPr>
          <a:xfrm flipV="1">
            <a:off x="248758" y="1511068"/>
            <a:ext cx="8668226" cy="45719"/>
          </a:xfrm>
          <a:custGeom>
            <a:avLst/>
            <a:gdLst/>
            <a:ahLst/>
            <a:cxnLst/>
            <a:rect l="l" t="t" r="r" b="b"/>
            <a:pathLst>
              <a:path w="11557635">
                <a:moveTo>
                  <a:pt x="0" y="0"/>
                </a:moveTo>
                <a:lnTo>
                  <a:pt x="11557317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" name="object 37">
            <a:extLst>
              <a:ext uri="{FF2B5EF4-FFF2-40B4-BE49-F238E27FC236}">
                <a16:creationId xmlns:a16="http://schemas.microsoft.com/office/drawing/2014/main" xmlns="" id="{97129AD0-AEDC-3D54-486D-6AD4C029B579}"/>
              </a:ext>
            </a:extLst>
          </p:cNvPr>
          <p:cNvSpPr/>
          <p:nvPr/>
        </p:nvSpPr>
        <p:spPr>
          <a:xfrm flipV="1">
            <a:off x="248755" y="6510237"/>
            <a:ext cx="8561870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object 51">
            <a:extLst>
              <a:ext uri="{FF2B5EF4-FFF2-40B4-BE49-F238E27FC236}">
                <a16:creationId xmlns:a16="http://schemas.microsoft.com/office/drawing/2014/main" xmlns="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8873739" y="6444983"/>
            <a:ext cx="210863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1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xmlns="" id="{9EF2EFBF-BCD6-149E-54DE-37017D1359E0}"/>
              </a:ext>
            </a:extLst>
          </p:cNvPr>
          <p:cNvSpPr txBox="1">
            <a:spLocks/>
          </p:cNvSpPr>
          <p:nvPr/>
        </p:nvSpPr>
        <p:spPr>
          <a:xfrm>
            <a:off x="368056" y="149574"/>
            <a:ext cx="8365215" cy="485454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ts val="3400"/>
              </a:lnSpc>
              <a:spcBef>
                <a:spcPts val="780"/>
              </a:spcBef>
            </a:pPr>
            <a:r>
              <a:rPr lang="ru-RU" sz="2000" b="1" dirty="0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000" b="1" spc="-10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68056" y="1628800"/>
            <a:ext cx="4511126" cy="403244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СТРОИТЕЛЬСТВО КИРПИЧНОГО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ЗАВОДА В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ДЕРЕВНЕ ПЕТРОПАВЛОВКА </a:t>
            </a: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ланируемая </a:t>
            </a:r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 выпуску  продукция: производство красного кирпича отожженного, облицовочного, сухого прессования, керамзита. </a:t>
            </a:r>
            <a:endParaRPr lang="ru-RU" sz="16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Мощность </a:t>
            </a:r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завода до 5 млн. штук кирпича и 50 тыс. куб. м. керамзита в год. </a:t>
            </a:r>
            <a:endParaRPr lang="ru-RU" sz="16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Общая </a:t>
            </a:r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стоимость проекта 45 млн. </a:t>
            </a:r>
            <a:r>
              <a:rPr lang="ru-RU" sz="1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руб.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                             </a:t>
            </a:r>
            <a:r>
              <a:rPr lang="ru-RU" sz="2000" dirty="0" smtClean="0">
                <a:solidFill>
                  <a:srgbClr val="002060"/>
                </a:solidFill>
              </a:rPr>
              <a:t>                                        </a:t>
            </a:r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7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9" y="1628800"/>
            <a:ext cx="3869690" cy="3960440"/>
          </a:xfrm>
          <a:prstGeom prst="rect">
            <a:avLst/>
          </a:prstGeom>
          <a:gradFill>
            <a:gsLst>
              <a:gs pos="0">
                <a:schemeClr val="accent1">
                  <a:hueOff val="0"/>
                  <a:satOff val="0"/>
                  <a:lumOff val="0"/>
                  <a:alphaOff val="0"/>
                  <a:satMod val="103000"/>
                  <a:lumMod val="102000"/>
                  <a:tint val="94000"/>
                </a:schemeClr>
              </a:gs>
              <a:gs pos="50000">
                <a:schemeClr val="accent1">
                  <a:hueOff val="0"/>
                  <a:satOff val="0"/>
                  <a:lumOff val="0"/>
                  <a:alphaOff val="0"/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hueOff val="0"/>
                  <a:satOff val="0"/>
                  <a:lumOff val="0"/>
                  <a:alphaOff val="0"/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  <a:bevelB prst="angle"/>
          </a:sp3d>
          <a:extLst/>
        </p:spPr>
      </p:pic>
      <p:sp>
        <p:nvSpPr>
          <p:cNvPr id="77" name="object 38">
            <a:extLst>
              <a:ext uri="{FF2B5EF4-FFF2-40B4-BE49-F238E27FC236}">
                <a16:creationId xmlns:a16="http://schemas.microsoft.com/office/drawing/2014/main" xmlns="" id="{9EF2EFBF-BCD6-149E-54DE-37017D1359E0}"/>
              </a:ext>
            </a:extLst>
          </p:cNvPr>
          <p:cNvSpPr txBox="1">
            <a:spLocks/>
          </p:cNvSpPr>
          <p:nvPr/>
        </p:nvSpPr>
        <p:spPr>
          <a:xfrm>
            <a:off x="239233" y="149574"/>
            <a:ext cx="8634496" cy="111569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 lvl="0" algn="ctr">
              <a:lnSpc>
                <a:spcPct val="100000"/>
              </a:lnSpc>
              <a:spcBef>
                <a:spcPts val="780"/>
              </a:spcBef>
            </a:pPr>
            <a:r>
              <a:rPr lang="ru-RU" sz="2200" b="1" dirty="0" smtClean="0">
                <a:solidFill>
                  <a:srgbClr val="18529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      </a:t>
            </a:r>
            <a:r>
              <a:rPr lang="ru-RU" sz="2200" b="1" dirty="0" smtClean="0">
                <a:solidFill>
                  <a:srgbClr val="185292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ИНВЕСТИЦИОННЫЕ ПРОЕКТЫ, ПЛАНИРУЕМЫЕ К РЕАЛИЗАЦИИ В МУНИЦИПАЛЬНОМ РАЙОНЕ КЛЯВЛИНСКИЙ</a:t>
            </a:r>
            <a:endParaRPr lang="ru-RU" sz="2200" b="1" spc="-10" dirty="0">
              <a:solidFill>
                <a:srgbClr val="185292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78" name="Picture 2" descr="D:\Сетевая папка$\logo_s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663" y="310778"/>
            <a:ext cx="600075" cy="648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8534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7">
            <a:extLst>
              <a:ext uri="{FF2B5EF4-FFF2-40B4-BE49-F238E27FC236}">
                <a16:creationId xmlns:a16="http://schemas.microsoft.com/office/drawing/2014/main" xmlns="" id="{97129AD0-AEDC-3D54-486D-6AD4C029B579}"/>
              </a:ext>
            </a:extLst>
          </p:cNvPr>
          <p:cNvSpPr/>
          <p:nvPr/>
        </p:nvSpPr>
        <p:spPr>
          <a:xfrm flipV="1">
            <a:off x="248755" y="6510237"/>
            <a:ext cx="8561870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object 51">
            <a:extLst>
              <a:ext uri="{FF2B5EF4-FFF2-40B4-BE49-F238E27FC236}">
                <a16:creationId xmlns:a16="http://schemas.microsoft.com/office/drawing/2014/main" xmlns="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8873739" y="6444983"/>
            <a:ext cx="210863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2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729545"/>
            <a:ext cx="3878585" cy="4392488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  <a:bevelB prst="angle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" name="Скругленный прямоугольник 44"/>
          <p:cNvSpPr/>
          <p:nvPr/>
        </p:nvSpPr>
        <p:spPr>
          <a:xfrm>
            <a:off x="248755" y="764703"/>
            <a:ext cx="4511126" cy="435732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СТРОИТЕЛЬСТВО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ДЕРЕВООБРАБАТЫВАЮЩЕГО КОМБИНАТА </a:t>
            </a: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Планируемая к выпуску  продукция: изготовление пиломатериалов, плиты древесностружечной и древесноволокнистой. Отходы идут на изготовление брикетов </a:t>
            </a:r>
            <a:r>
              <a:rPr lang="ru-RU" sz="16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биотоплива</a:t>
            </a:r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Мощность </a:t>
            </a:r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30 тыс. куб. м. переработки леса. </a:t>
            </a:r>
            <a:endParaRPr lang="ru-RU" sz="16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Общая </a:t>
            </a:r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стоимость проекта 40 млн. руб.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0406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7">
            <a:extLst>
              <a:ext uri="{FF2B5EF4-FFF2-40B4-BE49-F238E27FC236}">
                <a16:creationId xmlns:a16="http://schemas.microsoft.com/office/drawing/2014/main" xmlns="" id="{97129AD0-AEDC-3D54-486D-6AD4C029B579}"/>
              </a:ext>
            </a:extLst>
          </p:cNvPr>
          <p:cNvSpPr/>
          <p:nvPr/>
        </p:nvSpPr>
        <p:spPr>
          <a:xfrm flipV="1">
            <a:off x="248755" y="6510231"/>
            <a:ext cx="8561870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object 51">
            <a:extLst>
              <a:ext uri="{FF2B5EF4-FFF2-40B4-BE49-F238E27FC236}">
                <a16:creationId xmlns:a16="http://schemas.microsoft.com/office/drawing/2014/main" xmlns="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8873736" y="6444983"/>
            <a:ext cx="210863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3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8755" y="620688"/>
            <a:ext cx="4511126" cy="439248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СТРОИТЕЛЬСТВО ЗАВОДА ГИПСОВЫХ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ИЗДЕЛИЙ</a:t>
            </a:r>
          </a:p>
          <a:p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Планируемая к выпуску  продукция:  </a:t>
            </a:r>
            <a:r>
              <a:rPr lang="ru-RU" sz="16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гипсокартон</a:t>
            </a:r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строительный гипс и изделий из него. </a:t>
            </a:r>
            <a:endParaRPr lang="ru-RU" sz="16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Общая </a:t>
            </a:r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стоимость проекта 30 млн. руб.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620688"/>
            <a:ext cx="3910296" cy="429864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  <a:bevelB prst="angle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344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7">
            <a:extLst>
              <a:ext uri="{FF2B5EF4-FFF2-40B4-BE49-F238E27FC236}">
                <a16:creationId xmlns:a16="http://schemas.microsoft.com/office/drawing/2014/main" xmlns="" id="{97129AD0-AEDC-3D54-486D-6AD4C029B579}"/>
              </a:ext>
            </a:extLst>
          </p:cNvPr>
          <p:cNvSpPr/>
          <p:nvPr/>
        </p:nvSpPr>
        <p:spPr>
          <a:xfrm flipV="1">
            <a:off x="248755" y="6510227"/>
            <a:ext cx="8561870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object 51">
            <a:extLst>
              <a:ext uri="{FF2B5EF4-FFF2-40B4-BE49-F238E27FC236}">
                <a16:creationId xmlns:a16="http://schemas.microsoft.com/office/drawing/2014/main" xmlns="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8873734" y="6444984"/>
            <a:ext cx="210863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4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368056" y="980728"/>
            <a:ext cx="4511126" cy="396044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СТРОИТЕЛЬСТВО АСФАЛЬТОБИТУМНОГО ЗАВОДА В СЕЛЕ ЕРИЛКИНО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Планируемая к выпуску продукция, деятельность: добыча природной асфальтобитумной смеси и изготовление  на её основе асфальта и битума. </a:t>
            </a:r>
            <a:endParaRPr lang="ru-RU" sz="16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Общая </a:t>
            </a:r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стоимость проекта 60 млн. руб.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1411" y="1016732"/>
            <a:ext cx="3653008" cy="388843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  <a:bevelB prst="angle"/>
          </a:sp3d>
        </p:spPr>
      </p:pic>
    </p:spTree>
    <p:extLst>
      <p:ext uri="{BB962C8B-B14F-4D97-AF65-F5344CB8AC3E}">
        <p14:creationId xmlns:p14="http://schemas.microsoft.com/office/powerpoint/2010/main" val="323344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7">
            <a:extLst>
              <a:ext uri="{FF2B5EF4-FFF2-40B4-BE49-F238E27FC236}">
                <a16:creationId xmlns:a16="http://schemas.microsoft.com/office/drawing/2014/main" xmlns="" id="{97129AD0-AEDC-3D54-486D-6AD4C029B579}"/>
              </a:ext>
            </a:extLst>
          </p:cNvPr>
          <p:cNvSpPr/>
          <p:nvPr/>
        </p:nvSpPr>
        <p:spPr>
          <a:xfrm flipV="1">
            <a:off x="248755" y="6510217"/>
            <a:ext cx="8561870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object 51">
            <a:extLst>
              <a:ext uri="{FF2B5EF4-FFF2-40B4-BE49-F238E27FC236}">
                <a16:creationId xmlns:a16="http://schemas.microsoft.com/office/drawing/2014/main" xmlns="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8873729" y="6444982"/>
            <a:ext cx="210863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5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68056" y="836712"/>
            <a:ext cx="4511126" cy="388843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СТРОИТЕЛЬСТВО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НЕФТЕХИМИЧЕСКОГО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ЗАВОДА </a:t>
            </a:r>
          </a:p>
          <a:p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Планируемая к выпуску продукция: изготовление масел, полимеров, пластмасс. </a:t>
            </a:r>
            <a:endParaRPr lang="ru-RU" sz="16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Общая </a:t>
            </a:r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стоимость проекта 800 млн. руб.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836712"/>
            <a:ext cx="3806577" cy="374441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  <a:bevelB prst="angle"/>
          </a:sp3d>
        </p:spPr>
      </p:pic>
    </p:spTree>
    <p:extLst>
      <p:ext uri="{BB962C8B-B14F-4D97-AF65-F5344CB8AC3E}">
        <p14:creationId xmlns:p14="http://schemas.microsoft.com/office/powerpoint/2010/main" val="2166069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197</Words>
  <Application>Microsoft Office PowerPoint</Application>
  <PresentationFormat>Экран (4:3)</PresentationFormat>
  <Paragraphs>40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1_Тема Office</vt:lpstr>
      <vt:lpstr>2_Тема Office</vt:lpstr>
      <vt:lpstr>Тема Office</vt:lpstr>
      <vt:lpstr>3_Тема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АлексееваПК</dc:creator>
  <cp:lastModifiedBy>АлексееваПК</cp:lastModifiedBy>
  <cp:revision>6</cp:revision>
  <dcterms:created xsi:type="dcterms:W3CDTF">2024-04-16T07:30:25Z</dcterms:created>
  <dcterms:modified xsi:type="dcterms:W3CDTF">2024-04-16T09:36:37Z</dcterms:modified>
</cp:coreProperties>
</file>