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B0842A-15A4-478A-B149-EBCE80100C85}" type="doc">
      <dgm:prSet loTypeId="urn:microsoft.com/office/officeart/2005/8/layout/pList2" loCatId="list" qsTypeId="urn:microsoft.com/office/officeart/2005/8/quickstyle/3d2" qsCatId="3D" csTypeId="urn:microsoft.com/office/officeart/2005/8/colors/accent1_2" csCatId="accent1" phldr="1"/>
      <dgm:spPr/>
    </dgm:pt>
    <dgm:pt modelId="{A7C296E0-9DB9-4EE6-9CFC-B4C977258137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1400" b="1" dirty="0" smtClean="0">
              <a:solidFill>
                <a:schemeClr val="accent5">
                  <a:lumMod val="50000"/>
                </a:schemeClr>
              </a:solidFill>
            </a:rPr>
            <a:t>В селе Новые Сосны</a:t>
          </a:r>
          <a:r>
            <a:rPr lang="en-US" sz="1400" b="1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ru-RU" sz="1400" b="1" dirty="0" smtClean="0">
              <a:solidFill>
                <a:schemeClr val="accent5">
                  <a:lumMod val="50000"/>
                </a:schemeClr>
              </a:solidFill>
            </a:rPr>
            <a:t>реализуется инвестиционный проект </a:t>
          </a:r>
          <a:r>
            <a:rPr lang="ru-RU" sz="1400" b="1" i="1" u="sng" dirty="0" smtClean="0">
              <a:solidFill>
                <a:schemeClr val="accent5">
                  <a:lumMod val="50000"/>
                </a:schemeClr>
              </a:solidFill>
            </a:rPr>
            <a:t>«Создание туристического комплекса ЭКО-ОТЕЛЬ *</a:t>
          </a:r>
          <a:r>
            <a:rPr lang="en-US" sz="1400" b="1" i="1" u="sng" dirty="0" err="1" smtClean="0">
              <a:solidFill>
                <a:schemeClr val="accent5">
                  <a:lumMod val="50000"/>
                </a:schemeClr>
              </a:solidFill>
            </a:rPr>
            <a:t>RRodnik</a:t>
          </a:r>
          <a:r>
            <a:rPr lang="en-US" sz="1400" b="1" i="1" u="sng" dirty="0" smtClean="0">
              <a:solidFill>
                <a:schemeClr val="accent5">
                  <a:lumMod val="50000"/>
                </a:schemeClr>
              </a:solidFill>
            </a:rPr>
            <a:t>* by *ALEKIANN*</a:t>
          </a:r>
          <a:r>
            <a:rPr lang="ru-RU" sz="1400" b="1" dirty="0" smtClean="0">
              <a:solidFill>
                <a:schemeClr val="accent5">
                  <a:lumMod val="50000"/>
                </a:schemeClr>
              </a:solidFill>
            </a:rPr>
            <a:t>, расположенного на  территории муниципального района </a:t>
          </a:r>
          <a:r>
            <a:rPr lang="ru-RU" sz="1400" b="1" dirty="0" err="1" smtClean="0">
              <a:solidFill>
                <a:schemeClr val="accent5">
                  <a:lumMod val="50000"/>
                </a:schemeClr>
              </a:solidFill>
            </a:rPr>
            <a:t>Клявлинский</a:t>
          </a:r>
          <a:r>
            <a:rPr lang="ru-RU" sz="1400" b="1" dirty="0" smtClean="0">
              <a:solidFill>
                <a:schemeClr val="accent5">
                  <a:lumMod val="50000"/>
                </a:schemeClr>
              </a:solidFill>
            </a:rPr>
            <a:t> Самарской области». Инвестор – ООО «А</a:t>
          </a:r>
          <a:r>
            <a:rPr lang="en-US" sz="1400" b="1" dirty="0" smtClean="0">
              <a:solidFill>
                <a:schemeClr val="accent5">
                  <a:lumMod val="50000"/>
                </a:schemeClr>
              </a:solidFill>
            </a:rPr>
            <a:t>B</a:t>
          </a:r>
          <a:r>
            <a:rPr lang="ru-RU" sz="1400" b="1" dirty="0" smtClean="0">
              <a:solidFill>
                <a:schemeClr val="accent5">
                  <a:lumMod val="50000"/>
                </a:schemeClr>
              </a:solidFill>
            </a:rPr>
            <a:t>С Инжиниринг».  Данный объект будет включать СПА комплекс общей площадью 1750 кв. м., включающий  в себя двухэтажный корпус с бассейном, кафе с кухней, конференц-залом, двумя саунами, </a:t>
          </a:r>
          <a:r>
            <a:rPr lang="ru-RU" sz="1400" b="1" dirty="0" err="1" smtClean="0">
              <a:solidFill>
                <a:schemeClr val="accent5">
                  <a:lumMod val="50000"/>
                </a:schemeClr>
              </a:solidFill>
            </a:rPr>
            <a:t>хамамом</a:t>
          </a:r>
          <a:r>
            <a:rPr lang="ru-RU" sz="1400" b="1" dirty="0" smtClean="0">
              <a:solidFill>
                <a:schemeClr val="accent5">
                  <a:lumMod val="50000"/>
                </a:schemeClr>
              </a:solidFill>
            </a:rPr>
            <a:t>, медкабинетами, тренерской и вспомогательными помещениями, а также  банкетный зал на 100 человек</a:t>
          </a:r>
          <a:r>
            <a:rPr lang="ru-RU" sz="1400" dirty="0" smtClean="0">
              <a:solidFill>
                <a:schemeClr val="accent5">
                  <a:lumMod val="50000"/>
                </a:schemeClr>
              </a:solidFill>
            </a:rPr>
            <a:t>.</a:t>
          </a:r>
        </a:p>
        <a:p>
          <a:pPr algn="l"/>
          <a:r>
            <a:rPr lang="ru-RU" sz="1400" b="1" dirty="0" smtClean="0">
              <a:solidFill>
                <a:schemeClr val="accent5">
                  <a:lumMod val="50000"/>
                </a:schemeClr>
              </a:solidFill>
            </a:rPr>
            <a:t>Годы реализации: 2021 – 2023</a:t>
          </a:r>
        </a:p>
        <a:p>
          <a:pPr algn="l"/>
          <a:r>
            <a:rPr lang="ru-RU" sz="1400" b="1" dirty="0" smtClean="0">
              <a:solidFill>
                <a:schemeClr val="accent5">
                  <a:lumMod val="50000"/>
                </a:schemeClr>
              </a:solidFill>
            </a:rPr>
            <a:t>Объем финансирования 153 млн. руб.</a:t>
          </a:r>
          <a:endParaRPr lang="ru-RU" sz="1400" b="1" dirty="0">
            <a:solidFill>
              <a:schemeClr val="accent5">
                <a:lumMod val="50000"/>
              </a:schemeClr>
            </a:solidFill>
          </a:endParaRPr>
        </a:p>
      </dgm:t>
    </dgm:pt>
    <dgm:pt modelId="{B12A0FD7-0762-41B7-BEB8-99681EB7DB61}" type="parTrans" cxnId="{2F2B9EFC-8951-48A2-B12B-26B42354131F}">
      <dgm:prSet/>
      <dgm:spPr/>
      <dgm:t>
        <a:bodyPr/>
        <a:lstStyle/>
        <a:p>
          <a:endParaRPr lang="ru-RU"/>
        </a:p>
      </dgm:t>
    </dgm:pt>
    <dgm:pt modelId="{CE6267D6-2EDA-421A-8AA8-7D6220408F24}" type="sibTrans" cxnId="{2F2B9EFC-8951-48A2-B12B-26B42354131F}">
      <dgm:prSet/>
      <dgm:spPr/>
      <dgm:t>
        <a:bodyPr/>
        <a:lstStyle/>
        <a:p>
          <a:endParaRPr lang="ru-RU"/>
        </a:p>
      </dgm:t>
    </dgm:pt>
    <dgm:pt modelId="{43624B2F-E70A-4A71-A8BE-3C76B197F7DE}" type="pres">
      <dgm:prSet presAssocID="{0DB0842A-15A4-478A-B149-EBCE80100C85}" presName="Name0" presStyleCnt="0">
        <dgm:presLayoutVars>
          <dgm:dir/>
          <dgm:resizeHandles val="exact"/>
        </dgm:presLayoutVars>
      </dgm:prSet>
      <dgm:spPr/>
    </dgm:pt>
    <dgm:pt modelId="{FCA6AAF6-BC99-40B4-8920-1DA8CC18EE92}" type="pres">
      <dgm:prSet presAssocID="{0DB0842A-15A4-478A-B149-EBCE80100C85}" presName="bkgdShp" presStyleLbl="alignAccFollowNode1" presStyleIdx="0" presStyleCnt="1" custFlipVert="1" custScaleX="63151" custScaleY="2452" custLinFactNeighborX="259" custLinFactNeighborY="4276"/>
      <dgm:spPr>
        <a:prstGeom prst="rect">
          <a:avLst/>
        </a:prstGeom>
      </dgm:spPr>
    </dgm:pt>
    <dgm:pt modelId="{8C10D84D-767B-4D9D-B103-7AD88D36FBBE}" type="pres">
      <dgm:prSet presAssocID="{0DB0842A-15A4-478A-B149-EBCE80100C85}" presName="linComp" presStyleCnt="0"/>
      <dgm:spPr/>
    </dgm:pt>
    <dgm:pt modelId="{1B3105EC-942C-4152-8B02-89795F922EC3}" type="pres">
      <dgm:prSet presAssocID="{A7C296E0-9DB9-4EE6-9CFC-B4C977258137}" presName="compNode" presStyleCnt="0"/>
      <dgm:spPr/>
    </dgm:pt>
    <dgm:pt modelId="{8407E01C-9E5C-4652-AEBC-7205D12D7B25}" type="pres">
      <dgm:prSet presAssocID="{A7C296E0-9DB9-4EE6-9CFC-B4C977258137}" presName="node" presStyleLbl="node1" presStyleIdx="0" presStyleCnt="1" custScaleX="106518" custScaleY="83590" custLinFactNeighborX="-276" custLinFactNeighborY="-26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E76002-6A3C-4F63-85D9-5A7616C83ADA}" type="pres">
      <dgm:prSet presAssocID="{A7C296E0-9DB9-4EE6-9CFC-B4C977258137}" presName="invisiNode" presStyleLbl="node1" presStyleIdx="0" presStyleCnt="1"/>
      <dgm:spPr/>
    </dgm:pt>
    <dgm:pt modelId="{B015507B-F0D2-4520-9623-7CD11F42E739}" type="pres">
      <dgm:prSet presAssocID="{A7C296E0-9DB9-4EE6-9CFC-B4C977258137}" presName="imagNode" presStyleLbl="fgImgPlace1" presStyleIdx="0" presStyleCnt="1" custScaleX="106487" custScaleY="159316" custLinFactNeighborX="-276" custLinFactNeighborY="-3319"/>
      <dgm:spPr>
        <a:prstGeom prst="actionButtonBlank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C1C81F43-68A4-4FD9-BBEB-045F0328DE13}" type="presOf" srcId="{0DB0842A-15A4-478A-B149-EBCE80100C85}" destId="{43624B2F-E70A-4A71-A8BE-3C76B197F7DE}" srcOrd="0" destOrd="0" presId="urn:microsoft.com/office/officeart/2005/8/layout/pList2"/>
    <dgm:cxn modelId="{2F2B9EFC-8951-48A2-B12B-26B42354131F}" srcId="{0DB0842A-15A4-478A-B149-EBCE80100C85}" destId="{A7C296E0-9DB9-4EE6-9CFC-B4C977258137}" srcOrd="0" destOrd="0" parTransId="{B12A0FD7-0762-41B7-BEB8-99681EB7DB61}" sibTransId="{CE6267D6-2EDA-421A-8AA8-7D6220408F24}"/>
    <dgm:cxn modelId="{D3F6356F-9422-4B57-B5A2-4483E333BD13}" type="presOf" srcId="{A7C296E0-9DB9-4EE6-9CFC-B4C977258137}" destId="{8407E01C-9E5C-4652-AEBC-7205D12D7B25}" srcOrd="0" destOrd="0" presId="urn:microsoft.com/office/officeart/2005/8/layout/pList2"/>
    <dgm:cxn modelId="{8EDC242C-1E91-479B-BF90-CBCCB90DB083}" type="presParOf" srcId="{43624B2F-E70A-4A71-A8BE-3C76B197F7DE}" destId="{FCA6AAF6-BC99-40B4-8920-1DA8CC18EE92}" srcOrd="0" destOrd="0" presId="urn:microsoft.com/office/officeart/2005/8/layout/pList2"/>
    <dgm:cxn modelId="{FB1C14D7-2179-4D75-B3D8-EA72CA137522}" type="presParOf" srcId="{43624B2F-E70A-4A71-A8BE-3C76B197F7DE}" destId="{8C10D84D-767B-4D9D-B103-7AD88D36FBBE}" srcOrd="1" destOrd="0" presId="urn:microsoft.com/office/officeart/2005/8/layout/pList2"/>
    <dgm:cxn modelId="{4F41361B-B531-4BC2-B745-09F5D8D90274}" type="presParOf" srcId="{8C10D84D-767B-4D9D-B103-7AD88D36FBBE}" destId="{1B3105EC-942C-4152-8B02-89795F922EC3}" srcOrd="0" destOrd="0" presId="urn:microsoft.com/office/officeart/2005/8/layout/pList2"/>
    <dgm:cxn modelId="{F9E9CE62-98DF-4F1C-A789-1ECD52826F72}" type="presParOf" srcId="{1B3105EC-942C-4152-8B02-89795F922EC3}" destId="{8407E01C-9E5C-4652-AEBC-7205D12D7B25}" srcOrd="0" destOrd="0" presId="urn:microsoft.com/office/officeart/2005/8/layout/pList2"/>
    <dgm:cxn modelId="{6E538B7F-2EE2-4E4B-B20D-9E0BAE980B3D}" type="presParOf" srcId="{1B3105EC-942C-4152-8B02-89795F922EC3}" destId="{19E76002-6A3C-4F63-85D9-5A7616C83ADA}" srcOrd="1" destOrd="0" presId="urn:microsoft.com/office/officeart/2005/8/layout/pList2"/>
    <dgm:cxn modelId="{1A7449A7-7F75-44CD-BC45-2CA0AD59F27B}" type="presParOf" srcId="{1B3105EC-942C-4152-8B02-89795F922EC3}" destId="{B015507B-F0D2-4520-9623-7CD11F42E739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A6AAF6-BC99-40B4-8920-1DA8CC18EE92}">
      <dsp:nvSpPr>
        <dsp:cNvPr id="0" name=""/>
        <dsp:cNvSpPr/>
      </dsp:nvSpPr>
      <dsp:spPr>
        <a:xfrm flipV="1">
          <a:off x="1534402" y="1293571"/>
          <a:ext cx="5186343" cy="5978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015507B-F0D2-4520-9623-7CD11F42E739}">
      <dsp:nvSpPr>
        <dsp:cNvPr id="0" name=""/>
        <dsp:cNvSpPr/>
      </dsp:nvSpPr>
      <dsp:spPr>
        <a:xfrm>
          <a:off x="228869" y="0"/>
          <a:ext cx="7714875" cy="2848825"/>
        </a:xfrm>
        <a:prstGeom prst="actionButtonBlank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07E01C-9E5C-4652-AEBC-7205D12D7B25}">
      <dsp:nvSpPr>
        <dsp:cNvPr id="0" name=""/>
        <dsp:cNvSpPr/>
      </dsp:nvSpPr>
      <dsp:spPr>
        <a:xfrm rot="10800000">
          <a:off x="227746" y="2829838"/>
          <a:ext cx="7717121" cy="249120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</a:rPr>
            <a:t>В селе Новые Сосны</a:t>
          </a:r>
          <a:r>
            <a:rPr lang="en-US" sz="1400" b="1" kern="1200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</a:rPr>
            <a:t>реализуется инвестиционный проект </a:t>
          </a:r>
          <a:r>
            <a:rPr lang="ru-RU" sz="1400" b="1" i="1" u="sng" kern="1200" dirty="0" smtClean="0">
              <a:solidFill>
                <a:schemeClr val="accent5">
                  <a:lumMod val="50000"/>
                </a:schemeClr>
              </a:solidFill>
            </a:rPr>
            <a:t>«Создание туристического комплекса ЭКО-ОТЕЛЬ *</a:t>
          </a:r>
          <a:r>
            <a:rPr lang="en-US" sz="1400" b="1" i="1" u="sng" kern="1200" dirty="0" err="1" smtClean="0">
              <a:solidFill>
                <a:schemeClr val="accent5">
                  <a:lumMod val="50000"/>
                </a:schemeClr>
              </a:solidFill>
            </a:rPr>
            <a:t>RRodnik</a:t>
          </a:r>
          <a:r>
            <a:rPr lang="en-US" sz="1400" b="1" i="1" u="sng" kern="1200" dirty="0" smtClean="0">
              <a:solidFill>
                <a:schemeClr val="accent5">
                  <a:lumMod val="50000"/>
                </a:schemeClr>
              </a:solidFill>
            </a:rPr>
            <a:t>* by *ALEKIANN*</a:t>
          </a: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</a:rPr>
            <a:t>, расположенного на  территории муниципального района </a:t>
          </a:r>
          <a:r>
            <a:rPr lang="ru-RU" sz="1400" b="1" kern="1200" dirty="0" err="1" smtClean="0">
              <a:solidFill>
                <a:schemeClr val="accent5">
                  <a:lumMod val="50000"/>
                </a:schemeClr>
              </a:solidFill>
            </a:rPr>
            <a:t>Клявлинский</a:t>
          </a: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</a:rPr>
            <a:t> Самарской области». Инвестор – ООО «А</a:t>
          </a:r>
          <a:r>
            <a:rPr lang="en-US" sz="1400" b="1" kern="1200" dirty="0" smtClean="0">
              <a:solidFill>
                <a:schemeClr val="accent5">
                  <a:lumMod val="50000"/>
                </a:schemeClr>
              </a:solidFill>
            </a:rPr>
            <a:t>B</a:t>
          </a: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</a:rPr>
            <a:t>С Инжиниринг».  Данный объект будет включать СПА комплекс общей площадью 1750 кв. м., включающий  в себя двухэтажный корпус с бассейном, кафе с кухней, конференц-залом, двумя саунами, </a:t>
          </a:r>
          <a:r>
            <a:rPr lang="ru-RU" sz="1400" b="1" kern="1200" dirty="0" err="1" smtClean="0">
              <a:solidFill>
                <a:schemeClr val="accent5">
                  <a:lumMod val="50000"/>
                </a:schemeClr>
              </a:solidFill>
            </a:rPr>
            <a:t>хамамом</a:t>
          </a: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</a:rPr>
            <a:t>, медкабинетами, тренерской и вспомогательными помещениями, а также  банкетный зал на 100 человек</a:t>
          </a:r>
          <a:r>
            <a:rPr lang="ru-RU" sz="1400" kern="1200" dirty="0" smtClean="0">
              <a:solidFill>
                <a:schemeClr val="accent5">
                  <a:lumMod val="50000"/>
                </a:schemeClr>
              </a:solidFill>
            </a:rPr>
            <a:t>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</a:rPr>
            <a:t>Годы реализации: 2021 – 2023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</a:rPr>
            <a:t>Объем финансирования 153 млн. руб.</a:t>
          </a:r>
          <a:endParaRPr lang="ru-RU" sz="1400" b="1" kern="1200" dirty="0">
            <a:solidFill>
              <a:schemeClr val="accent5">
                <a:lumMod val="50000"/>
              </a:schemeClr>
            </a:solidFill>
          </a:endParaRPr>
        </a:p>
      </dsp:txBody>
      <dsp:txXfrm rot="10800000">
        <a:off x="304359" y="2829838"/>
        <a:ext cx="7563895" cy="24145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453824-768D-FE3B-398D-2FD14DF17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44AB1A6-BF63-4098-313B-F9048BA2B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C77C0AD-313C-E109-F6CD-23B0B9C77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630AE90-ACED-DD94-E00D-95C7E1FA6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365A048-C7EF-020C-B15F-4A7BE4778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387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DA9B24-DB17-3DA3-6172-3C7782D7B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766CF1-C1E7-2AA5-110F-EDBCCC722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BAAB10C-1FD8-37FF-56AD-611DC9DEC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928FCFD-8E73-B774-B10A-31BD3BED3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64B8CAA-F7A2-4378-3D8F-3403A8FF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34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43FF6C-BC67-3855-6CCA-10032C23A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8A7364D-7618-8DB7-6CF5-305A9E93D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F51C9A3-6A29-3649-4808-88826BF9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5417EE4-26C8-C624-C54C-85C5EB7F6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F92F602-D872-A6D4-0940-AC98ABCE2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260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876A7D-00D5-1CC2-4942-D1C163BE2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1F383A3-AA06-138E-481C-470FFD363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EF651E8-8434-D351-5BDD-A37121CF4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6E9B8D9-6AD5-C768-8AF7-4BED48853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E604EB-6104-A2E6-2FF2-1498B700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8866DE0-10AA-2EE2-319E-226B45391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09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BA7445-FF07-5FA8-52E9-445B54F84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9595AC8-50A6-B716-36AE-EF8CE9EC9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B42F61F-3D02-67B5-1EB7-D9C6847EF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421016F-6881-B7DD-E1F8-94D1DCBA95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2E961D2-1E26-3758-01C1-D6A8FEF26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C3CCC22-1896-D939-06C7-8380A5AD6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3D6592D-19E0-D077-791F-02B076AC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31154E6-208C-C9D7-6E0A-81B0066C3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198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D44FB6-554A-9666-2168-87EE6CA36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5FE984C-49A7-9514-E46E-49E589904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1448E78-D8B6-E9EF-CAE5-8176805E0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34CCB8D-9D9A-69DE-BF71-7E712FBB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262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E380817-E91E-3B5D-751C-61182439D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E529A2E-7872-E59B-BDDA-D2E69B1B5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87078F1-084A-92F1-834C-2D9C5C4A3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82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4F08E0-8FEB-EB36-8B57-BE9D4EC10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985ED6-F645-2C57-8896-F87CE85FB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D7AEF59-02A5-CE40-7F4F-2D5347C52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2C0BCB7-CD78-A83B-BC23-90FC38397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0EE787F-E4EC-E74D-5891-EED55277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F00BDB0-AF6F-05D5-15C0-FE895824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667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290A47-DCF4-1DCF-8B6F-75FBB3AC6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D07116B-AE60-E723-509D-BC08576002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05F2F5B-263E-F711-ECDD-48453C563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4EDC359-8F30-0155-B773-E3D199BA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53EEF1-6F93-DD44-235C-5BCC80EE6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B078F5B-22D6-34E0-5BF5-48FAB97C2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044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16DC01-3723-4079-027A-9A5CC5810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98DBC71-3AD2-1601-08AB-A9870C52B4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2584715-A664-B3D4-52A6-DFF2CBFCA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F8B6DA8-B6EF-22A1-B7DA-EF84F4FA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BBBE0C8-120E-D13C-5387-8B92C7021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886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42FEE0E9-8B61-567E-47F7-EC78503CF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354FFD4-247D-4897-B1E8-9597F8FB8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537DC37-AD11-B4ED-68C3-B849AD91B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C12B583-D189-9058-D098-1709C046D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005AEDC-324B-36D2-A864-784A9B508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595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597FBA-D5E0-8BF2-3F76-879A663D4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1313409-B42B-BB2A-B22D-1C57DF566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6A33B4B-564D-B4EF-4E79-C3354FD25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15.04.2024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40B67BA-2D31-5FAC-4A4E-A14C9C7D1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47A6EB8-E67F-E122-D10A-B5A999E92E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697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:a16="http://schemas.microsoft.com/office/drawing/2014/main" xmlns="" id="{5B821D9F-B96E-25F8-FC33-2F7B717097C0}"/>
              </a:ext>
            </a:extLst>
          </p:cNvPr>
          <p:cNvSpPr/>
          <p:nvPr/>
        </p:nvSpPr>
        <p:spPr>
          <a:xfrm>
            <a:off x="248757" y="1214337"/>
            <a:ext cx="8668226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248755" y="6510217"/>
            <a:ext cx="8561870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38">
            <a:extLst>
              <a:ext uri="{FF2B5EF4-FFF2-40B4-BE49-F238E27FC236}">
                <a16:creationId xmlns:a16="http://schemas.microsoft.com/office/drawing/2014/main" xmlns="" id="{EDD6D697-1066-BBB9-7A13-287E53EF8B50}"/>
              </a:ext>
            </a:extLst>
          </p:cNvPr>
          <p:cNvSpPr txBox="1">
            <a:spLocks/>
          </p:cNvSpPr>
          <p:nvPr/>
        </p:nvSpPr>
        <p:spPr>
          <a:xfrm>
            <a:off x="239233" y="233411"/>
            <a:ext cx="8149191" cy="777136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780"/>
              </a:spcBef>
            </a:pPr>
            <a:r>
              <a:rPr lang="ru-RU" sz="22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ИНВЕСТИЦИОННЫЕ ПРОЕКТЫ, </a:t>
            </a:r>
            <a:r>
              <a:rPr lang="ru-RU" sz="2200" b="1" dirty="0">
                <a:solidFill>
                  <a:srgbClr val="18529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РЕАЛИЗУЕМЫЕ </a:t>
            </a:r>
            <a:r>
              <a:rPr lang="ru-RU" sz="2200" b="1" dirty="0" smtClean="0">
                <a:solidFill>
                  <a:srgbClr val="18529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</a:t>
            </a:r>
            <a:r>
              <a:rPr lang="ru-RU" sz="22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МУНИЦИПАЛЬНОМ РАЙОНЕ КЛЯВЛИНСКИЙ В 2023 ГОДУ</a:t>
            </a:r>
            <a:endParaRPr lang="ru-RU" sz="22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8921012" y="6444981"/>
            <a:ext cx="119538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1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Схема 7">
            <a:hlinkClick r:id="" action="ppaction://noaction" highlightClick="1"/>
          </p:cNvPr>
          <p:cNvGraphicFramePr/>
          <p:nvPr>
            <p:extLst>
              <p:ext uri="{D42A27DB-BD31-4B8C-83A1-F6EECF244321}">
                <p14:modId xmlns:p14="http://schemas.microsoft.com/office/powerpoint/2010/main" val="515692841"/>
              </p:ext>
            </p:extLst>
          </p:nvPr>
        </p:nvGraphicFramePr>
        <p:xfrm>
          <a:off x="227525" y="1199327"/>
          <a:ext cx="821260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3593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82696" y="345637"/>
            <a:ext cx="7840133" cy="3274741"/>
          </a:xfrm>
          <a:custGeom>
            <a:avLst/>
            <a:gdLst>
              <a:gd name="connsiteX0" fmla="*/ 0 w 7560840"/>
              <a:gd name="connsiteY0" fmla="*/ 326595 h 3265951"/>
              <a:gd name="connsiteX1" fmla="*/ 326595 w 7560840"/>
              <a:gd name="connsiteY1" fmla="*/ 0 h 3265951"/>
              <a:gd name="connsiteX2" fmla="*/ 7234245 w 7560840"/>
              <a:gd name="connsiteY2" fmla="*/ 0 h 3265951"/>
              <a:gd name="connsiteX3" fmla="*/ 7560840 w 7560840"/>
              <a:gd name="connsiteY3" fmla="*/ 326595 h 3265951"/>
              <a:gd name="connsiteX4" fmla="*/ 7560840 w 7560840"/>
              <a:gd name="connsiteY4" fmla="*/ 2939356 h 3265951"/>
              <a:gd name="connsiteX5" fmla="*/ 7234245 w 7560840"/>
              <a:gd name="connsiteY5" fmla="*/ 3265951 h 3265951"/>
              <a:gd name="connsiteX6" fmla="*/ 326595 w 7560840"/>
              <a:gd name="connsiteY6" fmla="*/ 3265951 h 3265951"/>
              <a:gd name="connsiteX7" fmla="*/ 0 w 7560840"/>
              <a:gd name="connsiteY7" fmla="*/ 2939356 h 3265951"/>
              <a:gd name="connsiteX8" fmla="*/ 0 w 7560840"/>
              <a:gd name="connsiteY8" fmla="*/ 326595 h 3265951"/>
              <a:gd name="connsiteX0" fmla="*/ 0 w 7840133"/>
              <a:gd name="connsiteY0" fmla="*/ 335385 h 3274741"/>
              <a:gd name="connsiteX1" fmla="*/ 326595 w 7840133"/>
              <a:gd name="connsiteY1" fmla="*/ 8790 h 3274741"/>
              <a:gd name="connsiteX2" fmla="*/ 7234245 w 7840133"/>
              <a:gd name="connsiteY2" fmla="*/ 8790 h 3274741"/>
              <a:gd name="connsiteX3" fmla="*/ 7535958 w 7840133"/>
              <a:gd name="connsiteY3" fmla="*/ 24477 h 3274741"/>
              <a:gd name="connsiteX4" fmla="*/ 7560840 w 7840133"/>
              <a:gd name="connsiteY4" fmla="*/ 335385 h 3274741"/>
              <a:gd name="connsiteX5" fmla="*/ 7560840 w 7840133"/>
              <a:gd name="connsiteY5" fmla="*/ 2948146 h 3274741"/>
              <a:gd name="connsiteX6" fmla="*/ 7234245 w 7840133"/>
              <a:gd name="connsiteY6" fmla="*/ 3274741 h 3274741"/>
              <a:gd name="connsiteX7" fmla="*/ 326595 w 7840133"/>
              <a:gd name="connsiteY7" fmla="*/ 3274741 h 3274741"/>
              <a:gd name="connsiteX8" fmla="*/ 0 w 7840133"/>
              <a:gd name="connsiteY8" fmla="*/ 2948146 h 3274741"/>
              <a:gd name="connsiteX9" fmla="*/ 0 w 7840133"/>
              <a:gd name="connsiteY9" fmla="*/ 335385 h 3274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40133" h="3274741">
                <a:moveTo>
                  <a:pt x="0" y="335385"/>
                </a:moveTo>
                <a:cubicBezTo>
                  <a:pt x="0" y="155012"/>
                  <a:pt x="146222" y="8790"/>
                  <a:pt x="326595" y="8790"/>
                </a:cubicBezTo>
                <a:lnTo>
                  <a:pt x="7234245" y="8790"/>
                </a:lnTo>
                <a:cubicBezTo>
                  <a:pt x="8426734" y="25919"/>
                  <a:pt x="7481526" y="-29955"/>
                  <a:pt x="7535958" y="24477"/>
                </a:cubicBezTo>
                <a:cubicBezTo>
                  <a:pt x="7590390" y="78909"/>
                  <a:pt x="7547622" y="-137379"/>
                  <a:pt x="7560840" y="335385"/>
                </a:cubicBezTo>
                <a:lnTo>
                  <a:pt x="7560840" y="2948146"/>
                </a:lnTo>
                <a:cubicBezTo>
                  <a:pt x="7560840" y="3128519"/>
                  <a:pt x="7414618" y="3274741"/>
                  <a:pt x="7234245" y="3274741"/>
                </a:cubicBezTo>
                <a:lnTo>
                  <a:pt x="326595" y="3274741"/>
                </a:lnTo>
                <a:cubicBezTo>
                  <a:pt x="146222" y="3274741"/>
                  <a:pt x="0" y="3128519"/>
                  <a:pt x="0" y="2948146"/>
                </a:cubicBezTo>
                <a:lnTo>
                  <a:pt x="0" y="335385"/>
                </a:lnTo>
                <a:close/>
              </a:path>
            </a:pathLst>
          </a:custGeom>
          <a:blipFill rotWithShape="1">
            <a:blip r:embed="rId2"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matte">
            <a:bevelT w="50800" h="190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" name="Группа 3"/>
          <p:cNvGrpSpPr/>
          <p:nvPr/>
        </p:nvGrpSpPr>
        <p:grpSpPr>
          <a:xfrm>
            <a:off x="582696" y="3471898"/>
            <a:ext cx="7664482" cy="2667839"/>
            <a:chOff x="252997" y="2353790"/>
            <a:chExt cx="3675221" cy="266784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" name="Прямоугольник с двумя скругленными соседними углами 4"/>
            <p:cNvSpPr/>
            <p:nvPr/>
          </p:nvSpPr>
          <p:spPr>
            <a:xfrm rot="10800000">
              <a:off x="252997" y="2451389"/>
              <a:ext cx="3675221" cy="2570241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Прямоугольник 5"/>
            <p:cNvSpPr/>
            <p:nvPr/>
          </p:nvSpPr>
          <p:spPr>
            <a:xfrm>
              <a:off x="332041" y="2353790"/>
              <a:ext cx="3517133" cy="260962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128016" rIns="128016" bIns="128016" numCol="1" spcCol="1270" anchor="t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b="1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endParaRPr>
            </a:p>
            <a:p>
              <a:pPr lvl="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И</a:t>
              </a:r>
              <a:r>
                <a:rPr lang="ru-RU" sz="1400" b="1" kern="1200" dirty="0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нвестором ООО «Северная Нива Самара» реализуется крупный инвестиционный проект </a:t>
              </a:r>
              <a:r>
                <a:rPr lang="ru-RU" sz="1400" b="1" i="1" u="sng" kern="1200" dirty="0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«Строительство животноводческого комплекса КРС «Старое </a:t>
              </a:r>
              <a:r>
                <a:rPr lang="ru-RU" sz="1400" b="1" i="1" u="sng" kern="1200" dirty="0" err="1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Резяпкино</a:t>
              </a:r>
              <a:r>
                <a:rPr lang="ru-RU" sz="1400" b="1" i="1" u="sng" kern="1200" dirty="0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»</a:t>
              </a:r>
              <a:r>
                <a:rPr lang="ru-RU" sz="1400" b="1" u="sng" kern="1200" dirty="0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ru-RU" sz="1400" b="1" kern="1200" dirty="0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на 3 550 коров и площадок для выращивания молодняка КРС молочных пород на 5 100 голов» в селе Старое </a:t>
              </a:r>
              <a:r>
                <a:rPr lang="ru-RU" sz="1400" b="1" kern="1200" dirty="0" err="1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Резяпкино</a:t>
              </a:r>
              <a:r>
                <a:rPr lang="ru-RU" sz="1400" b="0" kern="1200" dirty="0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.</a:t>
              </a:r>
            </a:p>
            <a:p>
              <a:pPr lvl="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Годы реализации: 2020 – 2026</a:t>
              </a:r>
            </a:p>
            <a:p>
              <a:pPr lvl="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Объем финансирования 7291,7 млн. руб.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2713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521487" y="3609017"/>
            <a:ext cx="7920880" cy="2786265"/>
            <a:chOff x="332041" y="2353787"/>
            <a:chExt cx="3675221" cy="278626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" name="Прямоугольник с двумя скругленными соседними углами 4"/>
            <p:cNvSpPr/>
            <p:nvPr/>
          </p:nvSpPr>
          <p:spPr>
            <a:xfrm rot="10800000">
              <a:off x="332041" y="2353787"/>
              <a:ext cx="3675221" cy="2786266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Прямоугольник 5"/>
            <p:cNvSpPr/>
            <p:nvPr/>
          </p:nvSpPr>
          <p:spPr>
            <a:xfrm>
              <a:off x="332041" y="2353790"/>
              <a:ext cx="3675221" cy="260962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128016" rIns="128016" bIns="128016" numCol="1" spcCol="1270" anchor="t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b="1" dirty="0" smtClean="0">
                <a:solidFill>
                  <a:srgbClr val="5B9BD5">
                    <a:lumMod val="50000"/>
                  </a:srgbClr>
                </a:solidFill>
                <a:latin typeface="Calibri Light"/>
                <a:cs typeface="Arial" panose="020B0604020202020204" pitchFamily="34" charset="0"/>
              </a:endParaRPr>
            </a:p>
            <a:p>
              <a:pPr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Инвестором ООО «Агро-</a:t>
              </a:r>
              <a:r>
                <a:rPr lang="ru-RU" sz="1400" b="1" dirty="0" err="1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Хорс</a:t>
              </a: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» на территории </a:t>
              </a:r>
              <a:r>
                <a:rPr lang="ru-RU" sz="1400" b="1" dirty="0" err="1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Клявлинского</a:t>
              </a: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 комбикормового завода ведется строительство </a:t>
              </a:r>
              <a:r>
                <a:rPr lang="ru-RU" sz="1400" b="1" dirty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зданий весовой, </a:t>
              </a: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склада  для хранения подсолнечника</a:t>
              </a:r>
              <a:r>
                <a:rPr lang="ru-RU" sz="1400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.</a:t>
              </a:r>
            </a:p>
            <a:p>
              <a:pPr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Годы реализации: 2023 – 2024</a:t>
              </a:r>
            </a:p>
            <a:p>
              <a:pPr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Объем финансирования 12 млн. руб.</a:t>
              </a:r>
            </a:p>
          </p:txBody>
        </p:sp>
      </p:grpSp>
      <p:pic>
        <p:nvPicPr>
          <p:cNvPr id="1026" name="Picture 2" descr="https://agro-matik.ru/assets/img/upload/2022/09/08/v-rossii-rastyot-proizvodstvo-kombikormo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87" y="206220"/>
            <a:ext cx="7920880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583907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198</Words>
  <Application>Microsoft Office PowerPoint</Application>
  <PresentationFormat>Экран (4:3)</PresentationFormat>
  <Paragraphs>13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1_Тема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АлексееваПК</dc:creator>
  <cp:lastModifiedBy>АлексееваПК</cp:lastModifiedBy>
  <cp:revision>11</cp:revision>
  <dcterms:created xsi:type="dcterms:W3CDTF">2024-04-12T12:47:37Z</dcterms:created>
  <dcterms:modified xsi:type="dcterms:W3CDTF">2024-04-15T06:38:29Z</dcterms:modified>
</cp:coreProperties>
</file>